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8" r:id="rId2"/>
    <p:sldId id="348" r:id="rId3"/>
    <p:sldId id="381" r:id="rId4"/>
    <p:sldId id="375" r:id="rId5"/>
    <p:sldId id="388" r:id="rId6"/>
    <p:sldId id="380" r:id="rId7"/>
    <p:sldId id="366" r:id="rId8"/>
    <p:sldId id="385" r:id="rId9"/>
    <p:sldId id="368" r:id="rId10"/>
    <p:sldId id="401" r:id="rId11"/>
    <p:sldId id="414" r:id="rId12"/>
    <p:sldId id="403" r:id="rId13"/>
    <p:sldId id="408" r:id="rId14"/>
    <p:sldId id="404" r:id="rId15"/>
    <p:sldId id="405" r:id="rId16"/>
    <p:sldId id="406" r:id="rId17"/>
    <p:sldId id="411" r:id="rId18"/>
    <p:sldId id="410" r:id="rId19"/>
    <p:sldId id="417" r:id="rId20"/>
    <p:sldId id="418" r:id="rId21"/>
    <p:sldId id="419" r:id="rId22"/>
    <p:sldId id="420" r:id="rId23"/>
    <p:sldId id="421" r:id="rId24"/>
    <p:sldId id="422" r:id="rId25"/>
    <p:sldId id="407" r:id="rId26"/>
    <p:sldId id="412" r:id="rId27"/>
    <p:sldId id="384" r:id="rId28"/>
  </p:sldIdLst>
  <p:sldSz cx="9144000" cy="6858000" type="screen4x3"/>
  <p:notesSz cx="6805613" cy="9944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82509" autoAdjust="0"/>
  </p:normalViewPr>
  <p:slideViewPr>
    <p:cSldViewPr>
      <p:cViewPr varScale="1">
        <p:scale>
          <a:sx n="70" d="100"/>
          <a:sy n="70" d="100"/>
        </p:scale>
        <p:origin x="12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3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hemeOverride" Target="../theme/themeOverride1.xml"/><Relationship Id="rId6" Type="http://schemas.openxmlformats.org/officeDocument/2006/relationships/oleObject" Target="file:///C:\Documents%20and%20Settings\dobaton\Mes%20documents\MyOcean\Service-Validation\Monitoring-SLA\STAT_D&#233;c11_DO.xlsx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2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</c:spPr>
          </c:dPt>
          <c:dLbls>
            <c:delete val="1"/>
          </c:dLbls>
          <c:cat>
            <c:strRef>
              <c:f>'synthesis user'!$A$40:$A$43</c:f>
              <c:strCache>
                <c:ptCount val="4"/>
                <c:pt idx="0">
                  <c:v>marine &amp; coastal environment</c:v>
                </c:pt>
                <c:pt idx="1">
                  <c:v>maritime safety</c:v>
                </c:pt>
                <c:pt idx="2">
                  <c:v>marine resources</c:v>
                </c:pt>
                <c:pt idx="3">
                  <c:v>climate seasonal and weather forecast</c:v>
                </c:pt>
              </c:strCache>
            </c:strRef>
          </c:cat>
          <c:val>
            <c:numRef>
              <c:f>'synthesis user'!$B$40:$B$43</c:f>
              <c:numCache>
                <c:formatCode>0</c:formatCode>
                <c:ptCount val="4"/>
                <c:pt idx="0" formatCode="General">
                  <c:v>85</c:v>
                </c:pt>
                <c:pt idx="1">
                  <c:v>78.428571428571388</c:v>
                </c:pt>
                <c:pt idx="2" formatCode="General">
                  <c:v>52</c:v>
                </c:pt>
                <c:pt idx="3">
                  <c:v>94.25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 marL="273050" indent="-273050" algn="l" rtl="0" eaLnBrk="0" fontAlgn="auto" hangingPunct="0">
        <a:spcBef>
          <a:spcPts val="600"/>
        </a:spcBef>
        <a:spcAft>
          <a:spcPts val="0"/>
        </a:spcAft>
        <a:buClr>
          <a:srgbClr val="0070C0"/>
        </a:buClr>
        <a:buSzPct val="70000"/>
        <a:buFont typeface="Arial" pitchFamily="34" charset="0"/>
        <a:buChar char="•"/>
        <a:defRPr lang="en-US" sz="1800" i="1" kern="1200">
          <a:solidFill>
            <a:schemeClr val="tx1"/>
          </a:solidFill>
          <a:latin typeface="+mj-lt"/>
          <a:ea typeface="+mn-ea"/>
          <a:cs typeface="Times New Roman" pitchFamily="18" charset="0"/>
        </a:defRPr>
      </a:pPr>
      <a:endParaRPr lang="it-IT"/>
    </a:p>
  </c:txPr>
  <c:externalData r:id="rId6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ABAE4-D5F5-4B38-93B8-AF47D1D1A83D}" type="datetimeFigureOut">
              <a:rPr lang="en-US" smtClean="0"/>
              <a:t>3/14/2016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4C7C0-F9D3-475F-9E1F-29BD742F063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18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238B5-E5B0-4D23-B4C4-05030BC71AE0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732A1A-0357-4365-BA7D-43B277F22B7A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8444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A1A-0357-4365-BA7D-43B277F22B7A}" type="slidenum">
              <a:rPr lang="fr-CH" smtClean="0"/>
              <a:pPr/>
              <a:t>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94699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29143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32A1A-0357-4365-BA7D-43B277F22B7A}" type="slidenum">
              <a:rPr lang="fr-CH" smtClean="0"/>
              <a:pPr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9288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9656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2181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4511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620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3812-8D78-4444-BBAB-91D2B8BC1E47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53045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929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817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0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23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2656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23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102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674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23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163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19E90-BB2D-4C93-BB90-B538784CE52B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23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4644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44405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3834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668"/>
            <a:ext cx="9144000" cy="367616"/>
          </a:xfrm>
          <a:prstGeom prst="rect">
            <a:avLst/>
          </a:prstGeom>
        </p:spPr>
      </p:pic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776808" y="1268760"/>
            <a:ext cx="7467600" cy="4873752"/>
          </a:xfrm>
        </p:spPr>
        <p:txBody>
          <a:bodyPr/>
          <a:lstStyle>
            <a:lvl1pPr>
              <a:buClr>
                <a:srgbClr val="0070C0"/>
              </a:buClr>
              <a:defRPr>
                <a:latin typeface="+mj-lt"/>
              </a:defRPr>
            </a:lvl1pPr>
            <a:lvl2pPr>
              <a:buClr>
                <a:srgbClr val="0070C0"/>
              </a:buClr>
              <a:defRPr>
                <a:latin typeface="+mj-lt"/>
              </a:defRPr>
            </a:lvl2pPr>
            <a:lvl3pPr>
              <a:buClr>
                <a:srgbClr val="0070C0"/>
              </a:buClr>
              <a:defRPr>
                <a:latin typeface="+mj-lt"/>
              </a:defRPr>
            </a:lvl3pPr>
            <a:lvl4pPr>
              <a:buClr>
                <a:srgbClr val="0070C0"/>
              </a:buClr>
              <a:defRPr>
                <a:latin typeface="+mj-lt"/>
              </a:defRPr>
            </a:lvl4pPr>
            <a:lvl5pPr>
              <a:buClr>
                <a:srgbClr val="0070C0"/>
              </a:buClr>
              <a:defRPr>
                <a:latin typeface="+mj-lt"/>
              </a:defRPr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2" name="CasellaDiTesto 1"/>
          <p:cNvSpPr txBox="1"/>
          <p:nvPr userDrawn="1"/>
        </p:nvSpPr>
        <p:spPr>
          <a:xfrm>
            <a:off x="6877719" y="6503628"/>
            <a:ext cx="2230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 smtClean="0">
                <a:solidFill>
                  <a:schemeClr val="bg1"/>
                </a:solidFill>
              </a:rPr>
              <a:t>www.schema-ocean.eu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1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0" y="0"/>
            <a:ext cx="9144000" cy="1052736"/>
          </a:xfrm>
          <a:prstGeom prst="rect">
            <a:avLst/>
          </a:prstGeom>
        </p:spPr>
      </p:pic>
      <p:sp>
        <p:nvSpPr>
          <p:cNvPr id="7" name="CasellaDiTesto 6"/>
          <p:cNvSpPr txBox="1"/>
          <p:nvPr userDrawn="1"/>
        </p:nvSpPr>
        <p:spPr>
          <a:xfrm>
            <a:off x="35496" y="6525344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dirty="0" smtClean="0">
                <a:solidFill>
                  <a:schemeClr val="bg1"/>
                </a:solidFill>
              </a:rPr>
              <a:t>OI</a:t>
            </a:r>
            <a:r>
              <a:rPr lang="it-IT" sz="1400" b="1" baseline="0" dirty="0" smtClean="0">
                <a:solidFill>
                  <a:schemeClr val="bg1"/>
                </a:solidFill>
              </a:rPr>
              <a:t> 2016 - </a:t>
            </a:r>
            <a:r>
              <a:rPr lang="en-US" sz="14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Workshop Sensor Web Enablement (SWE)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" name="Titolo 10"/>
          <p:cNvSpPr>
            <a:spLocks noGrp="1"/>
          </p:cNvSpPr>
          <p:nvPr>
            <p:ph type="title"/>
          </p:nvPr>
        </p:nvSpPr>
        <p:spPr>
          <a:xfrm>
            <a:off x="2699792" y="235893"/>
            <a:ext cx="6336704" cy="580950"/>
          </a:xfrm>
        </p:spPr>
        <p:txBody>
          <a:bodyPr anchor="ctr">
            <a:normAutofit/>
          </a:bodyPr>
          <a:lstStyle>
            <a:lvl1pPr algn="r">
              <a:defRPr lang="it-IT" sz="3200" b="1" i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948"/>
            <a:ext cx="1573297" cy="7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2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85427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9304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0536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6746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0098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15222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84017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216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C6194-F1D4-4F10-A7C9-69B3CCAB564A}" type="datetimeFigureOut">
              <a:rPr lang="fr-CH" smtClean="0"/>
              <a:pPr/>
              <a:t>14.03.2016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D7677-D38E-480E-9882-C2A91586C75E}" type="slidenum">
              <a:rPr lang="fr-CH" smtClean="0"/>
              <a:pPr/>
              <a:t>‹N›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37703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ataportal.schema-ocean.eu/service/wssos.asmx/SOS?service=SOS&amp;request=GetCapabilities&amp;version=1.0.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dataportal.schema-ocean.eu/service/wssos.asmx/SOS?service=SOS&amp;request=GetObservation&amp;version=1.0.0&amp;observedProperty=sea_water_temperature&amp;offering=exp-14&amp;responseFormat=text/xml&amp;procedure=urn:ogc:def:procedure:schema::S1_TMSM-2" TargetMode="External"/><Relationship Id="rId4" Type="http://schemas.openxmlformats.org/officeDocument/2006/relationships/hyperlink" Target="http://dataportal.schema-ocean.eu/service/wssos.asmx/SOS?service=SOS&amp;request=DescribeSensor&amp;version=1.0.0&amp;outputFormat=text/xml&amp;procedure=urn:ogc:def:procedure:schema::S1_TMSM-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dataportal.schema-ocean.eu/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99" y="173602"/>
            <a:ext cx="980728" cy="7977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91680" y="178628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 Chemical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Probes</a:t>
            </a:r>
          </a:p>
          <a:p>
            <a:pPr algn="ctr"/>
            <a:r>
              <a:rPr lang="en-US" sz="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H" sz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a-DK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da-DK" sz="1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da-DK" sz="12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www.schema-ocean.eu</a:t>
            </a:r>
            <a:endParaRPr lang="fr-CH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74527"/>
            <a:ext cx="1143438" cy="5485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02" y="5796748"/>
            <a:ext cx="504070" cy="50407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16" y="5873226"/>
            <a:ext cx="926799" cy="351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51" y="5863344"/>
            <a:ext cx="768813" cy="37087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00" y="5743248"/>
            <a:ext cx="864120" cy="61107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96" y="5888763"/>
            <a:ext cx="874776" cy="32004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08" y="5766833"/>
            <a:ext cx="562672" cy="56390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29" y="5733256"/>
            <a:ext cx="520429" cy="6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11560" y="1412776"/>
            <a:ext cx="81003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Paolo D’Angelo</a:t>
            </a:r>
          </a:p>
          <a:p>
            <a:pPr algn="ctr"/>
            <a:endParaRPr lang="en-US" sz="2400" dirty="0"/>
          </a:p>
          <a:p>
            <a:pPr algn="ctr"/>
            <a:r>
              <a:rPr lang="en-US" sz="2600" b="1" dirty="0" smtClean="0"/>
              <a:t>FP7-OCEAN-2013 </a:t>
            </a:r>
            <a:r>
              <a:rPr lang="en-US" sz="2600" b="1" dirty="0"/>
              <a:t>- </a:t>
            </a:r>
            <a:r>
              <a:rPr lang="en-US" sz="2600" b="1" dirty="0" err="1"/>
              <a:t>SCHeMA</a:t>
            </a:r>
            <a:r>
              <a:rPr lang="en-US" sz="2600" b="1" dirty="0"/>
              <a:t>: integrated in Situ Chemical </a:t>
            </a:r>
            <a:r>
              <a:rPr lang="en-US" sz="2600" b="1" dirty="0" err="1"/>
              <a:t>MApping</a:t>
            </a:r>
            <a:r>
              <a:rPr lang="en-US" sz="2600" b="1" dirty="0"/>
              <a:t> Probes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4" y="3501008"/>
            <a:ext cx="5580112" cy="15773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56" y="5856892"/>
            <a:ext cx="1139537" cy="3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11560" y="3230974"/>
            <a:ext cx="79183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/>
              <a:t>OGC-SWE enables the discovery, exchange, and processing of sensor observations and tasking of sensor systems by means </a:t>
            </a:r>
            <a:r>
              <a:rPr lang="en-US" dirty="0" smtClean="0"/>
              <a:t>of 3 </a:t>
            </a:r>
            <a:r>
              <a:rPr lang="en-US" dirty="0"/>
              <a:t>standards XML encodings (SensorML, O&amp;M, TML</a:t>
            </a:r>
            <a:r>
              <a:rPr lang="en-US" dirty="0" smtClean="0"/>
              <a:t>) and 4 </a:t>
            </a:r>
            <a:r>
              <a:rPr lang="en-US" dirty="0"/>
              <a:t>standards web service interfaces (SOS, SAS, SPS, WNS</a:t>
            </a:r>
            <a:r>
              <a:rPr lang="en-US" dirty="0" smtClean="0"/>
              <a:t>):</a:t>
            </a:r>
            <a:endParaRPr lang="en-US" dirty="0"/>
          </a:p>
          <a:p>
            <a:pPr algn="just"/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069C"/>
                </a:solidFill>
              </a:rPr>
              <a:t>Sensor Observation Service (SOS)</a:t>
            </a:r>
            <a:r>
              <a:rPr lang="en-US" dirty="0"/>
              <a:t>: data and metadata on sensors and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069C"/>
                </a:solidFill>
              </a:rPr>
              <a:t>Sensor Planning Service (SPS)</a:t>
            </a:r>
            <a:r>
              <a:rPr lang="en-US" dirty="0"/>
              <a:t>: data and metadata on sensor configuration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6069C"/>
                </a:solidFill>
              </a:rPr>
              <a:t>Sensors </a:t>
            </a:r>
            <a:r>
              <a:rPr lang="en-US" b="1" dirty="0">
                <a:solidFill>
                  <a:srgbClr val="06069C"/>
                </a:solidFill>
              </a:rPr>
              <a:t>Alert Service (SAS)</a:t>
            </a:r>
            <a:r>
              <a:rPr lang="en-US" dirty="0"/>
              <a:t>: data and metadata on alerts and errors from the sensors and </a:t>
            </a:r>
            <a:r>
              <a:rPr lang="en-US" dirty="0" smtClean="0"/>
              <a:t>probes 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OGC Sensor Web Enablement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16" y="1772816"/>
            <a:ext cx="2221408" cy="111773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1560" y="1826245"/>
            <a:ext cx="5140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6069C"/>
                </a:solidFill>
              </a:rPr>
              <a:t>OGC Sensor Web Enablement (OGC-SWE) </a:t>
            </a:r>
            <a:r>
              <a:rPr lang="en-US" dirty="0"/>
              <a:t>defines standards to exploit Web-connected sensors and sensor systems, such as oceanographic </a:t>
            </a:r>
            <a:r>
              <a:rPr lang="en-US" dirty="0" smtClean="0"/>
              <a:t>instruments and more</a:t>
            </a:r>
          </a:p>
        </p:txBody>
      </p:sp>
    </p:spTree>
    <p:extLst>
      <p:ext uri="{BB962C8B-B14F-4D97-AF65-F5344CB8AC3E}">
        <p14:creationId xmlns:p14="http://schemas.microsoft.com/office/powerpoint/2010/main" val="26423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776808" y="1556792"/>
            <a:ext cx="7467600" cy="4464496"/>
          </a:xfrm>
        </p:spPr>
        <p:txBody>
          <a:bodyPr>
            <a:normAutofit/>
          </a:bodyPr>
          <a:lstStyle/>
          <a:p>
            <a:r>
              <a:rPr lang="it-IT" sz="1800" dirty="0">
                <a:cs typeface="Times New Roman" pitchFamily="18" charset="0"/>
              </a:rPr>
              <a:t>Development of a </a:t>
            </a:r>
            <a:r>
              <a:rPr lang="it-IT" sz="1800" b="1" dirty="0">
                <a:solidFill>
                  <a:srgbClr val="06069C"/>
                </a:solidFill>
              </a:rPr>
              <a:t>light SOS </a:t>
            </a:r>
            <a:r>
              <a:rPr lang="it-IT" sz="1800" b="1" dirty="0" err="1">
                <a:solidFill>
                  <a:srgbClr val="06069C"/>
                </a:solidFill>
              </a:rPr>
              <a:t>interface</a:t>
            </a:r>
            <a:r>
              <a:rPr lang="it-IT" sz="1800" b="1" dirty="0">
                <a:solidFill>
                  <a:srgbClr val="06069C"/>
                </a:solidFill>
              </a:rPr>
              <a:t> </a:t>
            </a:r>
            <a:r>
              <a:rPr lang="it-IT" sz="1800" dirty="0" err="1">
                <a:cs typeface="Times New Roman" pitchFamily="18" charset="0"/>
              </a:rPr>
              <a:t>fully</a:t>
            </a:r>
            <a:r>
              <a:rPr lang="it-IT" sz="1800" dirty="0">
                <a:cs typeface="Times New Roman" pitchFamily="18" charset="0"/>
              </a:rPr>
              <a:t> </a:t>
            </a:r>
            <a:r>
              <a:rPr lang="it-IT" sz="1800" dirty="0" err="1">
                <a:cs typeface="Times New Roman" pitchFamily="18" charset="0"/>
              </a:rPr>
              <a:t>integrated</a:t>
            </a:r>
            <a:r>
              <a:rPr lang="it-IT" sz="1800" dirty="0">
                <a:cs typeface="Times New Roman" pitchFamily="18" charset="0"/>
              </a:rPr>
              <a:t> with ETT </a:t>
            </a:r>
            <a:r>
              <a:rPr lang="it-IT" sz="1800" dirty="0" err="1">
                <a:cs typeface="Times New Roman" pitchFamily="18" charset="0"/>
              </a:rPr>
              <a:t>observing</a:t>
            </a:r>
            <a:r>
              <a:rPr lang="it-IT" sz="1800" dirty="0">
                <a:cs typeface="Times New Roman" pitchFamily="18" charset="0"/>
              </a:rPr>
              <a:t> </a:t>
            </a:r>
            <a:r>
              <a:rPr lang="it-IT" sz="1800" dirty="0" err="1">
                <a:cs typeface="Times New Roman" pitchFamily="18" charset="0"/>
              </a:rPr>
              <a:t>system</a:t>
            </a:r>
            <a:r>
              <a:rPr lang="it-IT" sz="1800" dirty="0">
                <a:cs typeface="Times New Roman" pitchFamily="18" charset="0"/>
              </a:rPr>
              <a:t> (</a:t>
            </a:r>
            <a:r>
              <a:rPr lang="it-IT" sz="1800" dirty="0" err="1">
                <a:cs typeface="Times New Roman" pitchFamily="18" charset="0"/>
              </a:rPr>
              <a:t>used</a:t>
            </a:r>
            <a:r>
              <a:rPr lang="it-IT" sz="1800" dirty="0">
                <a:cs typeface="Times New Roman" pitchFamily="18" charset="0"/>
              </a:rPr>
              <a:t> </a:t>
            </a:r>
            <a:r>
              <a:rPr lang="it-IT" sz="1800" dirty="0" err="1">
                <a:cs typeface="Times New Roman" pitchFamily="18" charset="0"/>
              </a:rPr>
              <a:t>also</a:t>
            </a:r>
            <a:r>
              <a:rPr lang="it-IT" sz="1800" dirty="0">
                <a:cs typeface="Times New Roman" pitchFamily="18" charset="0"/>
              </a:rPr>
              <a:t> for </a:t>
            </a:r>
            <a:r>
              <a:rPr lang="it-IT" sz="1800" dirty="0" err="1">
                <a:cs typeface="Times New Roman" pitchFamily="18" charset="0"/>
              </a:rPr>
              <a:t>EMODnet</a:t>
            </a:r>
            <a:r>
              <a:rPr lang="it-IT" sz="1800" dirty="0">
                <a:cs typeface="Times New Roman" pitchFamily="18" charset="0"/>
              </a:rPr>
              <a:t> </a:t>
            </a:r>
            <a:r>
              <a:rPr lang="it-IT" sz="1800" dirty="0" err="1">
                <a:cs typeface="Times New Roman" pitchFamily="18" charset="0"/>
              </a:rPr>
              <a:t>Physics</a:t>
            </a:r>
            <a:r>
              <a:rPr lang="it-IT" sz="1800" dirty="0">
                <a:cs typeface="Times New Roman" pitchFamily="18" charset="0"/>
              </a:rPr>
              <a:t>), </a:t>
            </a:r>
            <a:r>
              <a:rPr lang="it-IT" sz="1800" dirty="0" err="1">
                <a:cs typeface="Times New Roman" pitchFamily="18" charset="0"/>
              </a:rPr>
              <a:t>easier</a:t>
            </a:r>
            <a:r>
              <a:rPr lang="it-IT" sz="1800" dirty="0">
                <a:cs typeface="Times New Roman" pitchFamily="18" charset="0"/>
              </a:rPr>
              <a:t> to </a:t>
            </a:r>
            <a:r>
              <a:rPr lang="it-IT" sz="1800" dirty="0" err="1">
                <a:cs typeface="Times New Roman" pitchFamily="18" charset="0"/>
              </a:rPr>
              <a:t>mantain</a:t>
            </a:r>
            <a:r>
              <a:rPr lang="it-IT" sz="1800" dirty="0">
                <a:cs typeface="Times New Roman" pitchFamily="18" charset="0"/>
              </a:rPr>
              <a:t>, </a:t>
            </a:r>
            <a:r>
              <a:rPr lang="it-IT" sz="1800" dirty="0" err="1">
                <a:cs typeface="Times New Roman" pitchFamily="18" charset="0"/>
              </a:rPr>
              <a:t>manage</a:t>
            </a:r>
            <a:r>
              <a:rPr lang="it-IT" sz="1800" dirty="0">
                <a:cs typeface="Times New Roman" pitchFamily="18" charset="0"/>
              </a:rPr>
              <a:t> and </a:t>
            </a:r>
            <a:r>
              <a:rPr lang="it-IT" sz="1800" dirty="0" err="1" smtClean="0">
                <a:cs typeface="Times New Roman" pitchFamily="18" charset="0"/>
              </a:rPr>
              <a:t>deploy</a:t>
            </a:r>
            <a:endParaRPr lang="it-IT" sz="1800" dirty="0">
              <a:cs typeface="Times New Roman" pitchFamily="18" charset="0"/>
            </a:endParaRPr>
          </a:p>
          <a:p>
            <a:endParaRPr lang="it-IT" sz="1800" b="1" dirty="0">
              <a:solidFill>
                <a:srgbClr val="06069C"/>
              </a:solidFill>
              <a:latin typeface="+mn-lt"/>
            </a:endParaRPr>
          </a:p>
          <a:p>
            <a:r>
              <a:rPr lang="it-IT" sz="1800" b="1" dirty="0" smtClean="0">
                <a:solidFill>
                  <a:srgbClr val="06069C"/>
                </a:solidFill>
                <a:latin typeface="+mn-lt"/>
              </a:rPr>
              <a:t>SOS 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1.0 </a:t>
            </a:r>
            <a:r>
              <a:rPr lang="it-IT" sz="1800" dirty="0">
                <a:latin typeface="+mn-lt"/>
                <a:cs typeface="Times New Roman" pitchFamily="18" charset="0"/>
              </a:rPr>
              <a:t>(</a:t>
            </a:r>
            <a:r>
              <a:rPr lang="it-IT" sz="1800" dirty="0" err="1">
                <a:latin typeface="+mn-lt"/>
                <a:cs typeface="Times New Roman" pitchFamily="18" charset="0"/>
              </a:rPr>
              <a:t>stable</a:t>
            </a:r>
            <a:r>
              <a:rPr lang="it-IT" sz="1800" dirty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version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in 2014,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lots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of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documentation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and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examples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– ISTSOS, IOOS, etc..)</a:t>
            </a:r>
            <a:endParaRPr lang="it-IT" sz="1800" dirty="0">
              <a:latin typeface="+mn-lt"/>
              <a:cs typeface="Times New Roman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smtClean="0">
                <a:latin typeface="+mn-lt"/>
                <a:cs typeface="Times New Roman" pitchFamily="18" charset="0"/>
              </a:rPr>
              <a:t>Core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profile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(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GetCapabilities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DescribeSensor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GetObservation</a:t>
            </a:r>
            <a:r>
              <a:rPr lang="it-IT" sz="1800" dirty="0" smtClean="0">
                <a:latin typeface="+mn-lt"/>
                <a:cs typeface="Times New Roman" pitchFamily="18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err="1">
                <a:latin typeface="+mn-lt"/>
                <a:cs typeface="Times New Roman" pitchFamily="18" charset="0"/>
              </a:rPr>
              <a:t>Transactional</a:t>
            </a:r>
            <a:r>
              <a:rPr lang="it-IT" sz="1800" dirty="0">
                <a:latin typeface="+mn-lt"/>
                <a:cs typeface="Times New Roman" pitchFamily="18" charset="0"/>
              </a:rPr>
              <a:t> </a:t>
            </a:r>
            <a:r>
              <a:rPr lang="it-IT" sz="1800" dirty="0" err="1">
                <a:latin typeface="+mn-lt"/>
                <a:cs typeface="Times New Roman" pitchFamily="18" charset="0"/>
              </a:rPr>
              <a:t>profile</a:t>
            </a:r>
            <a:r>
              <a:rPr lang="it-IT" sz="1800" dirty="0">
                <a:latin typeface="+mn-lt"/>
                <a:cs typeface="Times New Roman" pitchFamily="18" charset="0"/>
              </a:rPr>
              <a:t> (</a:t>
            </a:r>
            <a:r>
              <a:rPr lang="it-IT" sz="1800" dirty="0" err="1">
                <a:latin typeface="+mn-lt"/>
                <a:cs typeface="Times New Roman" pitchFamily="18" charset="0"/>
              </a:rPr>
              <a:t>RegisterSensor</a:t>
            </a:r>
            <a:r>
              <a:rPr lang="it-IT" sz="1800" dirty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>
                <a:latin typeface="+mn-lt"/>
                <a:cs typeface="Times New Roman" pitchFamily="18" charset="0"/>
              </a:rPr>
              <a:t>InsertObservation</a:t>
            </a:r>
            <a:r>
              <a:rPr lang="it-IT" sz="1800" dirty="0">
                <a:latin typeface="+mn-lt"/>
                <a:cs typeface="Times New Roman" pitchFamily="18" charset="0"/>
              </a:rPr>
              <a:t>)</a:t>
            </a:r>
          </a:p>
          <a:p>
            <a:endParaRPr lang="it-IT" sz="1800" dirty="0" smtClean="0">
              <a:latin typeface="+mn-lt"/>
              <a:cs typeface="Times New Roman" pitchFamily="18" charset="0"/>
            </a:endParaRPr>
          </a:p>
          <a:p>
            <a:r>
              <a:rPr lang="it-IT" sz="1800" b="1" dirty="0">
                <a:solidFill>
                  <a:srgbClr val="06069C"/>
                </a:solidFill>
                <a:latin typeface="+mn-lt"/>
              </a:rPr>
              <a:t>Custom </a:t>
            </a: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methods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</a:t>
            </a:r>
            <a:r>
              <a:rPr lang="it-IT" sz="1800" dirty="0" smtClean="0">
                <a:latin typeface="+mn-lt"/>
                <a:cs typeface="Times New Roman" pitchFamily="18" charset="0"/>
              </a:rPr>
              <a:t>for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registering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alarms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and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changing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sensor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configuration</a:t>
            </a:r>
            <a:endParaRPr lang="it-IT" sz="1800" dirty="0" smtClean="0">
              <a:latin typeface="+mn-lt"/>
              <a:cs typeface="Times New Roman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err="1">
                <a:latin typeface="+mn-lt"/>
                <a:cs typeface="Times New Roman" pitchFamily="18" charset="0"/>
              </a:rPr>
              <a:t>RequestSP</a:t>
            </a:r>
            <a:endParaRPr lang="it-IT" sz="1800" dirty="0">
              <a:latin typeface="+mn-lt"/>
              <a:cs typeface="Times New Roman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err="1">
                <a:latin typeface="+mn-lt"/>
                <a:cs typeface="Times New Roman" pitchFamily="18" charset="0"/>
              </a:rPr>
              <a:t>InsertError</a:t>
            </a:r>
            <a:endParaRPr lang="it-IT" sz="1800" dirty="0">
              <a:latin typeface="+mn-lt"/>
              <a:cs typeface="Times New Roman" pitchFamily="18" charset="0"/>
            </a:endParaRPr>
          </a:p>
          <a:p>
            <a:pPr marL="357188" indent="0">
              <a:buNone/>
            </a:pPr>
            <a:r>
              <a:rPr lang="it-IT" sz="1800" dirty="0" err="1" smtClean="0">
                <a:latin typeface="+mn-lt"/>
                <a:cs typeface="Times New Roman" pitchFamily="18" charset="0"/>
              </a:rPr>
              <a:t>Easier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and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faster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to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implement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in the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framework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of the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project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instead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of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using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full SAS (Sensor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Alert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Service) and SPS (Sensor Planning Service)</a:t>
            </a:r>
            <a:endParaRPr lang="it-IT" sz="1800" dirty="0">
              <a:latin typeface="+mn-lt"/>
              <a:cs typeface="Times New Roman" pitchFamily="18" charset="0"/>
            </a:endParaRPr>
          </a:p>
          <a:p>
            <a:endParaRPr lang="it-IT" sz="1800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SCHeMA</a:t>
            </a:r>
            <a:r>
              <a:rPr lang="en-US" dirty="0"/>
              <a:t> </a:t>
            </a:r>
            <a:r>
              <a:rPr lang="en-US" dirty="0" smtClean="0"/>
              <a:t>SOS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446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SCHeMA</a:t>
            </a:r>
            <a:r>
              <a:rPr lang="en-US" dirty="0" smtClean="0"/>
              <a:t> SOS</a:t>
            </a:r>
            <a:endParaRPr lang="fr-CH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162" y="1412776"/>
            <a:ext cx="5357333" cy="443198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535" y="1412776"/>
            <a:ext cx="331236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 smtClean="0">
                <a:solidFill>
                  <a:srgbClr val="06069C"/>
                </a:solidFill>
              </a:rPr>
              <a:t>SOS Interface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Web service implementing Core and </a:t>
            </a:r>
            <a:r>
              <a:rPr lang="en-US" sz="1600" dirty="0" err="1" smtClean="0"/>
              <a:t>Trasactional</a:t>
            </a:r>
            <a:r>
              <a:rPr lang="en-US" sz="1600" dirty="0" smtClean="0"/>
              <a:t> profile methods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1" i="1" dirty="0" smtClean="0">
              <a:solidFill>
                <a:srgbClr val="06069C"/>
              </a:solidFill>
            </a:endParaRPr>
          </a:p>
          <a:p>
            <a:pPr algn="just"/>
            <a:r>
              <a:rPr lang="en-US" b="1" i="1" dirty="0" smtClean="0">
                <a:solidFill>
                  <a:srgbClr val="06069C"/>
                </a:solidFill>
              </a:rPr>
              <a:t>Notification Manager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Process to </a:t>
            </a:r>
            <a:r>
              <a:rPr lang="en-US" sz="1600" dirty="0"/>
              <a:t>inform </a:t>
            </a:r>
            <a:r>
              <a:rPr lang="en-US" sz="1600" dirty="0" smtClean="0"/>
              <a:t>sensor owners </a:t>
            </a:r>
            <a:r>
              <a:rPr lang="en-US" sz="1600" dirty="0"/>
              <a:t>of errors raised by the probes (email/SMS)</a:t>
            </a:r>
          </a:p>
          <a:p>
            <a:pPr algn="just"/>
            <a:endParaRPr lang="en-US" sz="1600" b="1" i="1" dirty="0">
              <a:solidFill>
                <a:srgbClr val="06069C"/>
              </a:solidFill>
            </a:endParaRPr>
          </a:p>
          <a:p>
            <a:pPr algn="just"/>
            <a:r>
              <a:rPr lang="en-US" b="1" i="1" dirty="0">
                <a:solidFill>
                  <a:srgbClr val="06069C"/>
                </a:solidFill>
              </a:rPr>
              <a:t>Web Interface </a:t>
            </a:r>
            <a:endParaRPr lang="en-US" b="1" i="1" dirty="0" smtClean="0">
              <a:solidFill>
                <a:srgbClr val="06069C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Data visualization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Dashboard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Sensor Planning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Data </a:t>
            </a:r>
            <a:r>
              <a:rPr lang="en-US" sz="1600" dirty="0" smtClean="0"/>
              <a:t>Upload/Download</a:t>
            </a:r>
            <a:endParaRPr lang="en-US" sz="1600" dirty="0"/>
          </a:p>
          <a:p>
            <a:pPr algn="just"/>
            <a:endParaRPr lang="en-US" sz="1600" b="1" i="1" dirty="0">
              <a:solidFill>
                <a:srgbClr val="06069C"/>
              </a:solidFill>
            </a:endParaRPr>
          </a:p>
          <a:p>
            <a:pPr algn="just"/>
            <a:r>
              <a:rPr lang="en-US" b="1" i="1" dirty="0">
                <a:solidFill>
                  <a:srgbClr val="06069C"/>
                </a:solidFill>
              </a:rPr>
              <a:t>Database</a:t>
            </a:r>
            <a:r>
              <a:rPr lang="en-US" sz="1600" b="1" i="1" dirty="0" smtClean="0">
                <a:solidFill>
                  <a:srgbClr val="06069C"/>
                </a:solidFill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Storage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95537" y="6071360"/>
            <a:ext cx="8352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System still under development: more feature will be developed in the next 6 months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350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From </a:t>
            </a:r>
            <a:r>
              <a:rPr lang="it-IT" dirty="0" err="1" smtClean="0"/>
              <a:t>Sensors</a:t>
            </a:r>
            <a:r>
              <a:rPr lang="it-IT" dirty="0" smtClean="0"/>
              <a:t> to SOS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1"/>
          </p:nvPr>
        </p:nvSpPr>
        <p:spPr>
          <a:xfrm>
            <a:off x="560784" y="1268760"/>
            <a:ext cx="8043664" cy="360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Communication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</a:t>
            </a: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between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NC and </a:t>
            </a: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sensors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</a:t>
            </a:r>
            <a:r>
              <a:rPr lang="it-IT" sz="1800" dirty="0" smtClean="0"/>
              <a:t>with </a:t>
            </a:r>
            <a:r>
              <a:rPr lang="it-IT" sz="1800" b="1" dirty="0" err="1" smtClean="0"/>
              <a:t>proprietary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protocol</a:t>
            </a:r>
            <a:endParaRPr lang="it-IT" sz="1800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33" y="1921701"/>
            <a:ext cx="7790007" cy="3019467"/>
          </a:xfrm>
          <a:prstGeom prst="rect">
            <a:avLst/>
          </a:prstGeom>
        </p:spPr>
      </p:pic>
      <p:sp>
        <p:nvSpPr>
          <p:cNvPr id="6" name="Segnaposto contenuto 4"/>
          <p:cNvSpPr txBox="1">
            <a:spLocks/>
          </p:cNvSpPr>
          <p:nvPr/>
        </p:nvSpPr>
        <p:spPr>
          <a:xfrm>
            <a:off x="560784" y="5080315"/>
            <a:ext cx="7467600" cy="1229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Communication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</a:t>
            </a:r>
            <a:r>
              <a:rPr lang="it-IT" sz="1800" b="1" dirty="0" err="1">
                <a:solidFill>
                  <a:srgbClr val="06069C"/>
                </a:solidFill>
                <a:latin typeface="+mn-lt"/>
              </a:rPr>
              <a:t>between</a:t>
            </a:r>
            <a:r>
              <a:rPr lang="it-IT" sz="1800" b="1" dirty="0">
                <a:solidFill>
                  <a:srgbClr val="06069C"/>
                </a:solidFill>
                <a:latin typeface="+mn-lt"/>
              </a:rPr>
              <a:t> NC and Land Station </a:t>
            </a:r>
            <a:r>
              <a:rPr lang="it-IT" sz="1800" dirty="0" err="1" smtClean="0"/>
              <a:t>using</a:t>
            </a:r>
            <a:r>
              <a:rPr lang="it-IT" sz="1800" dirty="0" smtClean="0"/>
              <a:t> </a:t>
            </a:r>
            <a:r>
              <a:rPr lang="it-IT" sz="1800" b="1" i="1" dirty="0" smtClean="0"/>
              <a:t>SOS </a:t>
            </a:r>
            <a:r>
              <a:rPr lang="it-IT" sz="1800" b="1" i="1" dirty="0" err="1" smtClean="0"/>
              <a:t>interface</a:t>
            </a:r>
            <a:endParaRPr lang="it-IT" sz="1800" b="1" i="1" dirty="0" smtClean="0"/>
          </a:p>
          <a:p>
            <a:r>
              <a:rPr lang="it-IT" sz="1800" b="1" i="1" dirty="0" err="1" smtClean="0"/>
              <a:t>RegisterSensor</a:t>
            </a:r>
            <a:r>
              <a:rPr lang="it-IT" sz="1800" dirty="0" smtClean="0"/>
              <a:t> (</a:t>
            </a:r>
            <a:r>
              <a:rPr lang="it-IT" sz="1800" dirty="0" err="1" smtClean="0"/>
              <a:t>sensorML</a:t>
            </a:r>
            <a:r>
              <a:rPr lang="it-IT" sz="1800" dirty="0" smtClean="0"/>
              <a:t>) </a:t>
            </a:r>
            <a:r>
              <a:rPr lang="it-IT" sz="1800" dirty="0" smtClean="0">
                <a:sym typeface="Wingdings" panose="05000000000000000000" pitchFamily="2" charset="2"/>
              </a:rPr>
              <a:t></a:t>
            </a:r>
            <a:r>
              <a:rPr lang="it-IT" sz="1800" dirty="0" smtClean="0"/>
              <a:t> </a:t>
            </a:r>
            <a:r>
              <a:rPr lang="it-IT" sz="1800" dirty="0" err="1" smtClean="0"/>
              <a:t>sensor</a:t>
            </a:r>
            <a:r>
              <a:rPr lang="it-IT" sz="1800" dirty="0" smtClean="0"/>
              <a:t> </a:t>
            </a:r>
            <a:r>
              <a:rPr lang="it-IT" sz="1800" dirty="0" err="1" smtClean="0"/>
              <a:t>registration</a:t>
            </a:r>
            <a:endParaRPr lang="it-IT" sz="1800" dirty="0" smtClean="0"/>
          </a:p>
          <a:p>
            <a:r>
              <a:rPr lang="it-IT" sz="1800" b="1" i="1" dirty="0" err="1" smtClean="0"/>
              <a:t>InsertObservation</a:t>
            </a:r>
            <a:r>
              <a:rPr lang="it-IT" sz="1800" i="1" dirty="0" smtClean="0"/>
              <a:t> </a:t>
            </a:r>
            <a:r>
              <a:rPr lang="it-IT" sz="1800" dirty="0" smtClean="0"/>
              <a:t>(</a:t>
            </a:r>
            <a:r>
              <a:rPr lang="it-IT" sz="1800" dirty="0" err="1" smtClean="0"/>
              <a:t>Observation</a:t>
            </a:r>
            <a:r>
              <a:rPr lang="it-IT" sz="1800" dirty="0" smtClean="0"/>
              <a:t> &amp; </a:t>
            </a:r>
            <a:r>
              <a:rPr lang="it-IT" sz="1800" dirty="0" err="1" smtClean="0"/>
              <a:t>Measurements</a:t>
            </a:r>
            <a:r>
              <a:rPr lang="it-IT" sz="1800" dirty="0" smtClean="0"/>
              <a:t>) </a:t>
            </a:r>
            <a:r>
              <a:rPr lang="it-IT" sz="1800" dirty="0" smtClean="0">
                <a:sym typeface="Wingdings" panose="05000000000000000000" pitchFamily="2" charset="2"/>
              </a:rPr>
              <a:t></a:t>
            </a:r>
            <a:r>
              <a:rPr lang="it-IT" sz="1800" dirty="0" smtClean="0"/>
              <a:t> data transfer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6055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497421" y="2636912"/>
            <a:ext cx="1296144" cy="360040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Network Controller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452320" y="2636912"/>
            <a:ext cx="1224136" cy="3600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Station</a:t>
            </a:r>
            <a:endParaRPr lang="en-US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2009589" y="3049215"/>
            <a:ext cx="5256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009589" y="2797844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i="1" dirty="0" err="1" smtClean="0">
                <a:solidFill>
                  <a:srgbClr val="0000FF"/>
                </a:solidFill>
              </a:rPr>
              <a:t>RegisterSensor</a:t>
            </a:r>
            <a:r>
              <a:rPr lang="en-US" sz="1400" b="1" i="1" dirty="0" smtClean="0">
                <a:solidFill>
                  <a:srgbClr val="0000FF"/>
                </a:solidFill>
              </a:rPr>
              <a:t>:</a:t>
            </a:r>
            <a:r>
              <a:rPr lang="en-US" sz="1400" dirty="0" smtClean="0">
                <a:solidFill>
                  <a:srgbClr val="0000FF"/>
                </a:solidFill>
              </a:rPr>
              <a:t>  </a:t>
            </a:r>
            <a:r>
              <a:rPr lang="en-US" sz="1200" dirty="0" smtClean="0">
                <a:solidFill>
                  <a:srgbClr val="0000FF"/>
                </a:solidFill>
              </a:rPr>
              <a:t>I’m the Schema NC, can I register to your </a:t>
            </a:r>
            <a:r>
              <a:rPr lang="en-US" sz="1200" dirty="0" err="1" smtClean="0">
                <a:solidFill>
                  <a:srgbClr val="0000FF"/>
                </a:solidFill>
              </a:rPr>
              <a:t>sytem</a:t>
            </a:r>
            <a:r>
              <a:rPr lang="en-US" sz="1200" dirty="0" smtClean="0">
                <a:solidFill>
                  <a:srgbClr val="0000FF"/>
                </a:solidFill>
              </a:rPr>
              <a:t>?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2009589" y="3337247"/>
            <a:ext cx="5256584" cy="573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2009589" y="3049215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400" i="1" dirty="0" smtClean="0">
                <a:solidFill>
                  <a:srgbClr val="00B050"/>
                </a:solidFill>
              </a:rPr>
              <a:t>:</a:t>
            </a:r>
            <a:r>
              <a:rPr lang="en-US" sz="1400" dirty="0" smtClean="0">
                <a:solidFill>
                  <a:srgbClr val="00B050"/>
                </a:solidFill>
              </a:rPr>
              <a:t>  </a:t>
            </a:r>
            <a:r>
              <a:rPr lang="en-US" sz="1200" dirty="0">
                <a:solidFill>
                  <a:srgbClr val="00B050"/>
                </a:solidFill>
              </a:rPr>
              <a:t>Yes, </a:t>
            </a:r>
            <a:r>
              <a:rPr lang="en-US" sz="1200" dirty="0" smtClean="0">
                <a:solidFill>
                  <a:srgbClr val="00B050"/>
                </a:solidFill>
              </a:rPr>
              <a:t>you’re registered as </a:t>
            </a:r>
            <a:r>
              <a:rPr lang="en-US" sz="1200" dirty="0">
                <a:solidFill>
                  <a:srgbClr val="00B050"/>
                </a:solidFill>
              </a:rPr>
              <a:t>sensor Number 2123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2009589" y="5721643"/>
            <a:ext cx="5256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009589" y="5444644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i="1" dirty="0" err="1" smtClean="0">
                <a:solidFill>
                  <a:srgbClr val="0000FF"/>
                </a:solidFill>
              </a:rPr>
              <a:t>InsertError</a:t>
            </a:r>
            <a:r>
              <a:rPr lang="en-US" sz="1200" b="1" i="1" dirty="0" smtClean="0">
                <a:solidFill>
                  <a:srgbClr val="0000FF"/>
                </a:solidFill>
              </a:rPr>
              <a:t>:</a:t>
            </a:r>
            <a:r>
              <a:rPr lang="en-US" sz="1200" dirty="0" smtClean="0">
                <a:solidFill>
                  <a:srgbClr val="0000FF"/>
                </a:solidFill>
              </a:rPr>
              <a:t>  </a:t>
            </a:r>
            <a:r>
              <a:rPr lang="en-US" sz="1200" dirty="0">
                <a:solidFill>
                  <a:srgbClr val="0000FF"/>
                </a:solidFill>
              </a:rPr>
              <a:t>Hi I’m 2123, my battery is low can you help me?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2009589" y="6081683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2009589" y="5793651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i="1" dirty="0" smtClean="0">
                <a:solidFill>
                  <a:srgbClr val="00B050"/>
                </a:solidFill>
              </a:rPr>
              <a:t>:</a:t>
            </a:r>
            <a:r>
              <a:rPr lang="en-US" sz="1200" dirty="0" smtClean="0">
                <a:solidFill>
                  <a:srgbClr val="00B050"/>
                </a:solidFill>
              </a:rPr>
              <a:t>  </a:t>
            </a:r>
            <a:r>
              <a:rPr lang="en-US" sz="1200" dirty="0">
                <a:solidFill>
                  <a:srgbClr val="00B050"/>
                </a:solidFill>
              </a:rPr>
              <a:t>Yes 2123, your request has been sent to the probe manager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2009589" y="3913311"/>
            <a:ext cx="5256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009589" y="3636312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0000FF"/>
                </a:solidFill>
              </a:rPr>
              <a:t>InsertObservation</a:t>
            </a:r>
            <a:r>
              <a:rPr lang="en-US" sz="1200" dirty="0">
                <a:solidFill>
                  <a:srgbClr val="0000FF"/>
                </a:solidFill>
              </a:rPr>
              <a:t>: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Hi I’m 2123, here is some temperature data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2009589" y="4212376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009589" y="3913311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dirty="0">
                <a:solidFill>
                  <a:srgbClr val="00B050"/>
                </a:solidFill>
              </a:rPr>
              <a:t>:</a:t>
            </a:r>
            <a:r>
              <a:rPr lang="en-US" sz="1200" dirty="0" smtClean="0">
                <a:solidFill>
                  <a:srgbClr val="00B050"/>
                </a:solidFill>
              </a:rPr>
              <a:t>  </a:t>
            </a:r>
            <a:r>
              <a:rPr lang="en-US" sz="1200" dirty="0">
                <a:solidFill>
                  <a:srgbClr val="00B050"/>
                </a:solidFill>
              </a:rPr>
              <a:t>Thank you 2123 your data has been received and </a:t>
            </a:r>
            <a:r>
              <a:rPr lang="en-US" sz="1200" dirty="0" smtClean="0">
                <a:solidFill>
                  <a:srgbClr val="00B050"/>
                </a:solidFill>
              </a:rPr>
              <a:t>stored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2009589" y="4849415"/>
            <a:ext cx="5256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2009589" y="4553252"/>
            <a:ext cx="525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i="1" dirty="0" err="1" smtClean="0">
                <a:solidFill>
                  <a:srgbClr val="0000FF"/>
                </a:solidFill>
              </a:rPr>
              <a:t>RequestSP</a:t>
            </a:r>
            <a:r>
              <a:rPr lang="en-US" sz="1200" b="1" i="1" dirty="0" smtClean="0">
                <a:solidFill>
                  <a:srgbClr val="0000FF"/>
                </a:solidFill>
              </a:rPr>
              <a:t>: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r>
              <a:rPr lang="en-US" sz="1200" dirty="0">
                <a:solidFill>
                  <a:srgbClr val="0000FF"/>
                </a:solidFill>
              </a:rPr>
              <a:t>Hi I’m 2123, have you new instructions for me?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2009589" y="5209455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2009589" y="4921423"/>
            <a:ext cx="5256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dirty="0">
                <a:solidFill>
                  <a:srgbClr val="00B050"/>
                </a:solidFill>
              </a:rPr>
              <a:t>:</a:t>
            </a:r>
            <a:r>
              <a:rPr lang="en-US" sz="1200" dirty="0" smtClean="0">
                <a:solidFill>
                  <a:srgbClr val="00B050"/>
                </a:solidFill>
              </a:rPr>
              <a:t>  </a:t>
            </a:r>
            <a:r>
              <a:rPr lang="en-US" sz="1200" dirty="0">
                <a:solidFill>
                  <a:srgbClr val="00B050"/>
                </a:solidFill>
              </a:rPr>
              <a:t>Yes </a:t>
            </a:r>
            <a:r>
              <a:rPr lang="en-US" sz="1200" dirty="0" smtClean="0">
                <a:solidFill>
                  <a:srgbClr val="00B050"/>
                </a:solidFill>
              </a:rPr>
              <a:t>2123, </a:t>
            </a:r>
            <a:r>
              <a:rPr lang="en-US" sz="1200" dirty="0">
                <a:solidFill>
                  <a:srgbClr val="00B050"/>
                </a:solidFill>
              </a:rPr>
              <a:t>here are the new configuration parameters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Sensors to SOS</a:t>
            </a:r>
            <a:endParaRPr lang="fr-CH" dirty="0"/>
          </a:p>
        </p:txBody>
      </p:sp>
      <p:sp>
        <p:nvSpPr>
          <p:cNvPr id="26" name="Rettangolo 25"/>
          <p:cNvSpPr/>
          <p:nvPr/>
        </p:nvSpPr>
        <p:spPr>
          <a:xfrm>
            <a:off x="496144" y="1169457"/>
            <a:ext cx="811765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6069C"/>
                </a:solidFill>
                <a:latin typeface="+mj-lt"/>
              </a:rPr>
              <a:t>The NC sends XML requests to the land station</a:t>
            </a:r>
            <a:r>
              <a:rPr lang="en-US" sz="1600" dirty="0" smtClean="0"/>
              <a:t>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First it </a:t>
            </a:r>
            <a:r>
              <a:rPr lang="en-US" sz="1600" b="1" dirty="0" smtClean="0"/>
              <a:t>registers</a:t>
            </a:r>
            <a:r>
              <a:rPr lang="en-US" sz="1600" dirty="0" smtClean="0"/>
              <a:t> all the attached </a:t>
            </a:r>
            <a:r>
              <a:rPr lang="en-US" sz="1600" b="1" dirty="0" smtClean="0"/>
              <a:t>probes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T</a:t>
            </a:r>
            <a:r>
              <a:rPr lang="en-US" sz="1600" dirty="0" smtClean="0"/>
              <a:t>hen it </a:t>
            </a:r>
            <a:r>
              <a:rPr lang="en-US" sz="1600" b="1" dirty="0" smtClean="0"/>
              <a:t>sends observation </a:t>
            </a:r>
            <a:r>
              <a:rPr lang="en-US" sz="1600" dirty="0" smtClean="0"/>
              <a:t>at defined times and it </a:t>
            </a:r>
            <a:r>
              <a:rPr lang="en-US" sz="1600" b="1" dirty="0" smtClean="0"/>
              <a:t>checks if new sensor configuration </a:t>
            </a:r>
            <a:r>
              <a:rPr lang="en-US" sz="1600" dirty="0" smtClean="0"/>
              <a:t>has been deployed in the server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dirty="0" smtClean="0"/>
              <a:t>If any error occur</a:t>
            </a:r>
            <a:r>
              <a:rPr lang="en-US" sz="1600" dirty="0" smtClean="0"/>
              <a:t>, an </a:t>
            </a:r>
            <a:r>
              <a:rPr lang="en-US" sz="1600" b="1" i="1" dirty="0" err="1" smtClean="0"/>
              <a:t>insertError</a:t>
            </a:r>
            <a:r>
              <a:rPr lang="en-US" sz="1600" dirty="0" smtClean="0"/>
              <a:t> notification is sent to the Land station</a:t>
            </a:r>
            <a:endParaRPr lang="it-IT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2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12776"/>
            <a:ext cx="3960439" cy="503635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412776"/>
            <a:ext cx="4389269" cy="504356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547664" y="10387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RegisterSensor</a:t>
            </a:r>
            <a:endParaRPr lang="en-US" b="1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940152" y="1038715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InsertObservation</a:t>
            </a:r>
            <a:endParaRPr lang="en-US" b="1" i="1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Sensors to SOS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818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1511660" y="103871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InsertError</a:t>
            </a:r>
            <a:endParaRPr lang="en-US" b="1" i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480212" y="103871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RequestSP</a:t>
            </a:r>
            <a:endParaRPr lang="en-US" b="1" i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8" y="1412776"/>
            <a:ext cx="3600400" cy="9347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518602"/>
            <a:ext cx="3600400" cy="80303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43608" y="27294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RegisterSensor</a:t>
            </a:r>
            <a:r>
              <a:rPr lang="en-US" dirty="0" smtClean="0"/>
              <a:t> response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150049"/>
            <a:ext cx="3960440" cy="120897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5081728"/>
            <a:ext cx="3960440" cy="1110762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863588" y="463685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InsertObservation</a:t>
            </a:r>
            <a:r>
              <a:rPr lang="en-US" dirty="0" smtClean="0"/>
              <a:t> response</a:t>
            </a:r>
            <a:endParaRPr lang="en-US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048164" y="2729452"/>
            <a:ext cx="2196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InsertError</a:t>
            </a:r>
            <a:r>
              <a:rPr lang="en-US" dirty="0" smtClean="0"/>
              <a:t> response</a:t>
            </a:r>
            <a:endParaRPr lang="en-US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009" y="3211281"/>
            <a:ext cx="3188543" cy="767921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6048164" y="421179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/>
              <a:t>RequestSP</a:t>
            </a:r>
            <a:r>
              <a:rPr lang="en-US" dirty="0" smtClean="0"/>
              <a:t> response</a:t>
            </a:r>
            <a:endParaRPr lang="en-US" dirty="0"/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6096" y="4666950"/>
            <a:ext cx="3312369" cy="1762908"/>
          </a:xfrm>
          <a:prstGeom prst="rect">
            <a:avLst/>
          </a:prstGeom>
        </p:spPr>
      </p:pic>
      <p:cxnSp>
        <p:nvCxnSpPr>
          <p:cNvPr id="25" name="Connettore 1 24"/>
          <p:cNvCxnSpPr/>
          <p:nvPr/>
        </p:nvCxnSpPr>
        <p:spPr>
          <a:xfrm>
            <a:off x="179512" y="2636912"/>
            <a:ext cx="8712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Sensors to SOS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63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arrotondato 2"/>
          <p:cNvSpPr/>
          <p:nvPr/>
        </p:nvSpPr>
        <p:spPr>
          <a:xfrm>
            <a:off x="7380312" y="1916832"/>
            <a:ext cx="1296144" cy="25202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bg1">
                      <a:alpha val="40000"/>
                    </a:schemeClr>
                  </a:outerShdw>
                </a:effectLst>
              </a:rPr>
              <a:t>Client</a:t>
            </a:r>
            <a:endParaRPr lang="en-US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611560" y="1916832"/>
            <a:ext cx="1224136" cy="2520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Land Station</a:t>
            </a:r>
            <a:endParaRPr lang="en-US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2004744" y="2492896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004744" y="2204864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b="1" i="1" dirty="0" smtClean="0">
                <a:solidFill>
                  <a:srgbClr val="00B050"/>
                </a:solidFill>
              </a:rPr>
              <a:t>: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  <a:r>
              <a:rPr lang="en-US" sz="1200" dirty="0" smtClean="0">
                <a:solidFill>
                  <a:srgbClr val="00B050"/>
                </a:solidFill>
              </a:rPr>
              <a:t>service metadata (Capabilities)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2004743" y="2199134"/>
            <a:ext cx="5256584" cy="573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2004743" y="1916832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i="1" dirty="0" err="1" smtClean="0">
                <a:solidFill>
                  <a:srgbClr val="FF0000"/>
                </a:solidFill>
              </a:rPr>
              <a:t>GetCapabilities</a:t>
            </a:r>
            <a:r>
              <a:rPr lang="en-US" sz="1200" i="1" dirty="0" smtClean="0">
                <a:solidFill>
                  <a:srgbClr val="FF0000"/>
                </a:solidFill>
              </a:rPr>
              <a:t>: What service do you provide?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Connettore 2 17"/>
          <p:cNvCxnSpPr/>
          <p:nvPr/>
        </p:nvCxnSpPr>
        <p:spPr>
          <a:xfrm>
            <a:off x="2004744" y="2924944"/>
            <a:ext cx="525658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004744" y="2636912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FF0000"/>
                </a:solidFill>
              </a:rPr>
              <a:t>DescribeSensor</a:t>
            </a:r>
            <a:r>
              <a:rPr lang="en-US" sz="1200" i="1" dirty="0">
                <a:solidFill>
                  <a:srgbClr val="FF0000"/>
                </a:solidFill>
              </a:rPr>
              <a:t>: </a:t>
            </a:r>
            <a:r>
              <a:rPr lang="en-US" sz="1200" i="1" dirty="0" smtClean="0">
                <a:solidFill>
                  <a:srgbClr val="FF0000"/>
                </a:solidFill>
              </a:rPr>
              <a:t>what are the characteristics of sensor YYZ?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>
            <a:off x="2004744" y="3284984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1932736" y="2996952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dirty="0" smtClean="0">
                <a:solidFill>
                  <a:srgbClr val="00B050"/>
                </a:solidFill>
              </a:rPr>
              <a:t>: sensor metadata (</a:t>
            </a:r>
            <a:r>
              <a:rPr lang="en-US" sz="1200" dirty="0" err="1" smtClean="0">
                <a:solidFill>
                  <a:srgbClr val="00B050"/>
                </a:solidFill>
              </a:rPr>
              <a:t>SensorML</a:t>
            </a:r>
            <a:r>
              <a:rPr lang="en-US" sz="1200" dirty="0" smtClean="0">
                <a:solidFill>
                  <a:srgbClr val="00B050"/>
                </a:solidFill>
              </a:rPr>
              <a:t>) 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SOS to Clients</a:t>
            </a:r>
            <a:endParaRPr lang="fr-CH" dirty="0"/>
          </a:p>
        </p:txBody>
      </p:sp>
      <p:cxnSp>
        <p:nvCxnSpPr>
          <p:cNvPr id="26" name="Connettore 2 25"/>
          <p:cNvCxnSpPr/>
          <p:nvPr/>
        </p:nvCxnSpPr>
        <p:spPr>
          <a:xfrm>
            <a:off x="1932736" y="3789040"/>
            <a:ext cx="525658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932736" y="3501008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rgbClr val="FF0000"/>
                </a:solidFill>
              </a:rPr>
              <a:t>GetObservation</a:t>
            </a:r>
            <a:r>
              <a:rPr lang="en-US" sz="1200" i="1" dirty="0" smtClean="0">
                <a:solidFill>
                  <a:srgbClr val="FF0000"/>
                </a:solidFill>
              </a:rPr>
              <a:t>: give me data recorded by sensor YYZ,  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1932736" y="4149080"/>
            <a:ext cx="5256584" cy="0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1932736" y="3861048"/>
            <a:ext cx="52565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Response</a:t>
            </a:r>
            <a:r>
              <a:rPr lang="en-US" sz="1200" dirty="0" smtClean="0">
                <a:solidFill>
                  <a:srgbClr val="00B050"/>
                </a:solidFill>
              </a:rPr>
              <a:t>: observed data (O&amp;M)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6794" y="1196752"/>
            <a:ext cx="8117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/>
              <a:t>Retrieve</a:t>
            </a:r>
            <a:r>
              <a:rPr lang="en-US" sz="1600" dirty="0" smtClean="0"/>
              <a:t> </a:t>
            </a:r>
            <a:r>
              <a:rPr lang="en-US" sz="1600" dirty="0"/>
              <a:t>information about the </a:t>
            </a:r>
            <a:r>
              <a:rPr lang="en-US" sz="1600" dirty="0" err="1"/>
              <a:t>SCHeMA</a:t>
            </a:r>
            <a:r>
              <a:rPr lang="en-US" sz="1600" dirty="0"/>
              <a:t> SOS service instance, including </a:t>
            </a:r>
            <a:r>
              <a:rPr lang="en-US" sz="1600" b="1" dirty="0"/>
              <a:t>metadata</a:t>
            </a:r>
            <a:r>
              <a:rPr lang="en-US" sz="1600" dirty="0"/>
              <a:t> about all the </a:t>
            </a:r>
            <a:r>
              <a:rPr lang="en-US" sz="1600" dirty="0" err="1"/>
              <a:t>SCHeMA</a:t>
            </a:r>
            <a:r>
              <a:rPr lang="en-US" sz="1600" dirty="0"/>
              <a:t> </a:t>
            </a:r>
            <a:r>
              <a:rPr lang="en-US" sz="1600" b="1" dirty="0"/>
              <a:t>probes</a:t>
            </a:r>
            <a:r>
              <a:rPr lang="en-US" sz="1600" dirty="0"/>
              <a:t>, </a:t>
            </a:r>
            <a:r>
              <a:rPr lang="en-US" sz="1600" b="1" dirty="0"/>
              <a:t>experiments</a:t>
            </a:r>
            <a:r>
              <a:rPr lang="en-US" sz="1600" dirty="0"/>
              <a:t> and </a:t>
            </a:r>
            <a:r>
              <a:rPr lang="en-US" sz="1600" b="1" dirty="0" smtClean="0"/>
              <a:t>operations</a:t>
            </a:r>
            <a:r>
              <a:rPr lang="en-US" sz="1600" dirty="0" smtClean="0"/>
              <a:t> via </a:t>
            </a:r>
            <a:r>
              <a:rPr lang="en-US" sz="1600" b="1" dirty="0"/>
              <a:t>HTTP</a:t>
            </a:r>
            <a:r>
              <a:rPr lang="en-US" sz="1600" dirty="0"/>
              <a:t>/GET and HTTP/POST request methods</a:t>
            </a:r>
            <a:endParaRPr lang="it-IT" sz="1600" dirty="0">
              <a:cs typeface="Times New Roman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86794" y="4645405"/>
            <a:ext cx="828670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hlinkClick r:id="rId3"/>
              </a:rPr>
              <a:t>http://</a:t>
            </a:r>
            <a:r>
              <a:rPr lang="it-IT" sz="1300" dirty="0" smtClean="0">
                <a:hlinkClick r:id="rId3"/>
              </a:rPr>
              <a:t>dataportal.schema-ocean.eu/service/wssos.asmx/SOS?service=SOS&amp;request=GetCapabilities&amp;version=1.0.0</a:t>
            </a:r>
            <a:endParaRPr lang="it-IT" sz="13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cs typeface="Times New Roman" pitchFamily="18" charset="0"/>
                <a:hlinkClick r:id="rId4"/>
              </a:rPr>
              <a:t>http://dataportal.schema-ocean.eu/service/wssos.asmx/SOS?service=SOS&amp;request=DescribeSensor&amp;version=1.0.0&amp;outputFormat=text/xml&amp;procedure=urn:ogc:def:procedure:schema::</a:t>
            </a:r>
            <a:r>
              <a:rPr lang="it-IT" sz="1300" dirty="0" smtClean="0">
                <a:cs typeface="Times New Roman" pitchFamily="18" charset="0"/>
                <a:hlinkClick r:id="rId4"/>
              </a:rPr>
              <a:t>S1_TMSM-2</a:t>
            </a:r>
            <a:endParaRPr lang="it-IT" sz="1300" dirty="0" smtClean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300" dirty="0">
                <a:cs typeface="Times New Roman" pitchFamily="18" charset="0"/>
                <a:hlinkClick r:id="rId5"/>
              </a:rPr>
              <a:t>http://dataportal.schema-ocean.eu/service/wssos.asmx/SOS?service=SOS&amp;request=GetObservation&amp;version=1.0.0&amp;observedProperty=sea_water_temperature&amp;offering=exp-14&amp;responseFormat=text/xml&amp;procedure=urn:ogc:def:procedure:schema::</a:t>
            </a:r>
            <a:r>
              <a:rPr lang="it-IT" sz="1300" dirty="0" smtClean="0">
                <a:cs typeface="Times New Roman" pitchFamily="18" charset="0"/>
                <a:hlinkClick r:id="rId5"/>
              </a:rPr>
              <a:t>S1_TMSM-2</a:t>
            </a:r>
            <a:r>
              <a:rPr lang="it-IT" sz="1300" dirty="0" smtClean="0">
                <a:cs typeface="Times New Roman" pitchFamily="18" charset="0"/>
              </a:rPr>
              <a:t> </a:t>
            </a:r>
            <a:endParaRPr lang="it-IT" sz="13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124744"/>
            <a:ext cx="8496944" cy="108012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dirty="0"/>
              <a:t>The</a:t>
            </a:r>
            <a:r>
              <a:rPr lang="en-US" sz="1600" b="1" dirty="0" smtClean="0"/>
              <a:t> </a:t>
            </a:r>
            <a:r>
              <a:rPr lang="en-US" sz="1600" b="1" dirty="0" err="1">
                <a:solidFill>
                  <a:srgbClr val="06069C"/>
                </a:solidFill>
              </a:rPr>
              <a:t>SCHeMA</a:t>
            </a:r>
            <a:r>
              <a:rPr lang="en-US" sz="1600" b="1" dirty="0">
                <a:solidFill>
                  <a:srgbClr val="06069C"/>
                </a:solidFill>
              </a:rPr>
              <a:t> Web Front-end </a:t>
            </a:r>
            <a:r>
              <a:rPr lang="en-US" sz="1600" dirty="0" smtClean="0"/>
              <a:t>allows </a:t>
            </a:r>
            <a:r>
              <a:rPr lang="en-US" sz="1600" dirty="0"/>
              <a:t>the user </a:t>
            </a:r>
            <a:r>
              <a:rPr lang="en-US" sz="1600" dirty="0" smtClean="0"/>
              <a:t>to:</a:t>
            </a:r>
          </a:p>
          <a:p>
            <a:pPr marL="285750" algn="just"/>
            <a:r>
              <a:rPr lang="en-US" sz="1600" dirty="0" smtClean="0"/>
              <a:t>manage probes/sensors</a:t>
            </a:r>
          </a:p>
          <a:p>
            <a:pPr marL="285750" algn="just"/>
            <a:r>
              <a:rPr lang="en-US" sz="1600" dirty="0" smtClean="0"/>
              <a:t>view stored </a:t>
            </a:r>
            <a:r>
              <a:rPr lang="en-US" sz="1600" dirty="0"/>
              <a:t>observations and </a:t>
            </a:r>
            <a:r>
              <a:rPr lang="en-US" sz="1600" dirty="0" smtClean="0"/>
              <a:t>metadata</a:t>
            </a:r>
          </a:p>
          <a:p>
            <a:pPr marL="285750" algn="just"/>
            <a:r>
              <a:rPr lang="en-US" sz="1600" dirty="0" smtClean="0"/>
              <a:t>handle </a:t>
            </a:r>
            <a:r>
              <a:rPr lang="en-US" sz="1600" dirty="0"/>
              <a:t>alarms and sensor </a:t>
            </a:r>
            <a:r>
              <a:rPr lang="en-US" sz="1600" dirty="0" smtClean="0"/>
              <a:t>configurations</a:t>
            </a:r>
            <a:endParaRPr lang="it-IT" sz="16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55132" y="6093296"/>
            <a:ext cx="663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System under </a:t>
            </a:r>
            <a:r>
              <a:rPr lang="it-IT" dirty="0" err="1" smtClean="0"/>
              <a:t>developement</a:t>
            </a:r>
            <a:r>
              <a:rPr lang="it-IT" dirty="0" smtClean="0"/>
              <a:t> @ </a:t>
            </a:r>
            <a:r>
              <a:rPr lang="it-IT" b="1" dirty="0" smtClean="0">
                <a:hlinkClick r:id="rId2"/>
              </a:rPr>
              <a:t>http://dataportal.schema-ocean.eu</a:t>
            </a:r>
            <a:r>
              <a:rPr lang="it-IT" b="1" dirty="0" smtClean="0"/>
              <a:t> </a:t>
            </a:r>
            <a:endParaRPr lang="it-IT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462792"/>
            <a:ext cx="5544616" cy="363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>
                <a:solidFill>
                  <a:srgbClr val="06069C"/>
                </a:solidFill>
                <a:latin typeface="+mn-lt"/>
              </a:rPr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Alarm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Data Access</a:t>
            </a:r>
            <a:endParaRPr lang="it-IT" sz="18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271" y="1268760"/>
            <a:ext cx="4608512" cy="26577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1" y="4142084"/>
            <a:ext cx="4687233" cy="22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contenuto 2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7200800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en-US" sz="2400" b="1" dirty="0">
                <a:cs typeface="Times New Roman" pitchFamily="18" charset="0"/>
              </a:rPr>
              <a:t>Bring together and interconnect Marine Data from different sources with the aim of</a:t>
            </a:r>
            <a:r>
              <a:rPr lang="en-US" sz="2400" dirty="0">
                <a:cs typeface="Times New Roman" pitchFamily="18" charset="0"/>
              </a:rPr>
              <a:t>:</a:t>
            </a:r>
          </a:p>
          <a:p>
            <a:pPr marL="0" indent="0">
              <a:buNone/>
              <a:defRPr/>
            </a:pPr>
            <a:r>
              <a:rPr lang="it-IT" sz="1900" b="1" i="1" dirty="0">
                <a:solidFill>
                  <a:srgbClr val="06069C"/>
                </a:solidFill>
                <a:latin typeface="+mn-lt"/>
              </a:rPr>
              <a:t>Blue </a:t>
            </a:r>
            <a:r>
              <a:rPr lang="it-IT" sz="1900" b="1" i="1" dirty="0" err="1">
                <a:solidFill>
                  <a:srgbClr val="06069C"/>
                </a:solidFill>
                <a:latin typeface="+mn-lt"/>
              </a:rPr>
              <a:t>Growth</a:t>
            </a:r>
            <a:endParaRPr lang="it-IT" sz="1900" b="1" i="1" dirty="0">
              <a:solidFill>
                <a:srgbClr val="06069C"/>
              </a:solidFill>
              <a:latin typeface="+mn-lt"/>
            </a:endParaRPr>
          </a:p>
          <a:p>
            <a:pPr>
              <a:defRPr/>
            </a:pPr>
            <a:r>
              <a:rPr lang="en-GB" sz="1800" dirty="0" smtClean="0">
                <a:latin typeface="+mn-lt"/>
                <a:cs typeface="Times New Roman" pitchFamily="18" charset="0"/>
              </a:rPr>
              <a:t>harnessing </a:t>
            </a:r>
            <a:r>
              <a:rPr lang="it-IT" sz="1800" dirty="0" smtClean="0">
                <a:latin typeface="+mn-lt"/>
                <a:cs typeface="Times New Roman" pitchFamily="18" charset="0"/>
              </a:rPr>
              <a:t>the potential of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Europe’s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sea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and water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basins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for Job, Value and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Sustainability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(5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key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areas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: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renewable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energy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mineral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resources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aquaculture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biotechnology</a:t>
            </a:r>
            <a:r>
              <a:rPr lang="it-IT" sz="1800" dirty="0" smtClean="0">
                <a:latin typeface="+mn-lt"/>
                <a:cs typeface="Times New Roman" pitchFamily="18" charset="0"/>
              </a:rPr>
              <a:t>,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tourism</a:t>
            </a:r>
            <a:r>
              <a:rPr lang="it-IT" sz="1800" dirty="0" smtClean="0">
                <a:latin typeface="+mn-lt"/>
                <a:cs typeface="Times New Roman" pitchFamily="18" charset="0"/>
              </a:rPr>
              <a:t>)</a:t>
            </a:r>
          </a:p>
          <a:p>
            <a:pPr>
              <a:defRPr/>
            </a:pPr>
            <a:r>
              <a:rPr lang="it-IT" sz="1800" dirty="0" err="1" smtClean="0">
                <a:latin typeface="+mn-lt"/>
                <a:cs typeface="Times New Roman" pitchFamily="18" charset="0"/>
              </a:rPr>
              <a:t>creating</a:t>
            </a:r>
            <a:r>
              <a:rPr lang="it-IT" sz="1800" dirty="0" smtClean="0">
                <a:latin typeface="+mn-lt"/>
                <a:cs typeface="Times New Roman" pitchFamily="18" charset="0"/>
              </a:rPr>
              <a:t> new job </a:t>
            </a:r>
            <a:r>
              <a:rPr lang="it-IT" sz="1800" dirty="0" err="1" smtClean="0">
                <a:latin typeface="+mn-lt"/>
                <a:cs typeface="Times New Roman" pitchFamily="18" charset="0"/>
              </a:rPr>
              <a:t>opportunities</a:t>
            </a:r>
            <a:endParaRPr lang="en-US" sz="1800" dirty="0" smtClean="0">
              <a:latin typeface="+mn-lt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it-IT" sz="1900" b="1" i="1" dirty="0">
                <a:solidFill>
                  <a:srgbClr val="06069C"/>
                </a:solidFill>
                <a:latin typeface="+mn-lt"/>
              </a:rPr>
              <a:t>Marine Knowledge 2020</a:t>
            </a:r>
            <a:endParaRPr lang="en-US" sz="1900" b="1" i="1" dirty="0">
              <a:solidFill>
                <a:srgbClr val="06069C"/>
              </a:solidFill>
              <a:latin typeface="+mn-lt"/>
            </a:endParaRPr>
          </a:p>
          <a:p>
            <a:pPr>
              <a:defRPr/>
            </a:pPr>
            <a:r>
              <a:rPr lang="en-US" sz="1800" dirty="0" smtClean="0">
                <a:latin typeface="+mn-lt"/>
                <a:cs typeface="Times New Roman" pitchFamily="18" charset="0"/>
              </a:rPr>
              <a:t>improving </a:t>
            </a:r>
            <a:r>
              <a:rPr lang="en-US" sz="1800" dirty="0">
                <a:latin typeface="+mn-lt"/>
                <a:cs typeface="Times New Roman" pitchFamily="18" charset="0"/>
              </a:rPr>
              <a:t>our understanding of how the seas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behave </a:t>
            </a:r>
          </a:p>
          <a:p>
            <a:pPr marL="0" indent="0">
              <a:buNone/>
              <a:defRPr/>
            </a:pPr>
            <a:r>
              <a:rPr lang="en-US" sz="1800" dirty="0">
                <a:latin typeface="+mn-lt"/>
                <a:cs typeface="Times New Roman" pitchFamily="18" charset="0"/>
              </a:rPr>
              <a:t>	</a:t>
            </a:r>
            <a:r>
              <a:rPr lang="en-US" sz="1800" dirty="0" smtClean="0">
                <a:latin typeface="+mn-lt"/>
                <a:cs typeface="Times New Roman" pitchFamily="18" charset="0"/>
              </a:rPr>
              <a:t>(71% of Earth surface is water)</a:t>
            </a:r>
          </a:p>
          <a:p>
            <a:pPr>
              <a:defRPr/>
            </a:pPr>
            <a:r>
              <a:rPr lang="en-US" sz="1800" dirty="0">
                <a:latin typeface="+mn-lt"/>
                <a:cs typeface="Times New Roman" pitchFamily="18" charset="0"/>
              </a:rPr>
              <a:t>helping industry, public authorities and researchers find the data and make more effective use of them to develop new products and services </a:t>
            </a:r>
            <a:endParaRPr lang="en-US" sz="1800" dirty="0" smtClean="0">
              <a:latin typeface="+mn-lt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it-IT" sz="1900" b="1" i="1" dirty="0">
                <a:solidFill>
                  <a:srgbClr val="06069C"/>
                </a:solidFill>
                <a:latin typeface="+mn-lt"/>
              </a:rPr>
              <a:t>Marine </a:t>
            </a:r>
            <a:r>
              <a:rPr lang="it-IT" sz="1900" b="1" i="1" dirty="0" err="1">
                <a:solidFill>
                  <a:srgbClr val="06069C"/>
                </a:solidFill>
                <a:latin typeface="+mn-lt"/>
              </a:rPr>
              <a:t>Strategy</a:t>
            </a:r>
            <a:r>
              <a:rPr lang="it-IT" sz="1900" b="1" i="1" dirty="0">
                <a:solidFill>
                  <a:srgbClr val="06069C"/>
                </a:solidFill>
                <a:latin typeface="+mn-lt"/>
              </a:rPr>
              <a:t> Framework Directive and Water Framework Directive</a:t>
            </a:r>
            <a:endParaRPr lang="en-US" sz="1900" b="1" i="1" dirty="0">
              <a:solidFill>
                <a:srgbClr val="06069C"/>
              </a:solidFill>
              <a:latin typeface="+mn-lt"/>
            </a:endParaRPr>
          </a:p>
          <a:p>
            <a:pPr>
              <a:defRPr/>
            </a:pPr>
            <a:r>
              <a:rPr lang="it-IT" sz="1800" dirty="0">
                <a:latin typeface="+mn-lt"/>
                <a:cs typeface="Times New Roman" pitchFamily="18" charset="0"/>
              </a:rPr>
              <a:t>monitor and </a:t>
            </a:r>
            <a:r>
              <a:rPr lang="it-IT" sz="1800" dirty="0" err="1">
                <a:latin typeface="+mn-lt"/>
                <a:cs typeface="Times New Roman" pitchFamily="18" charset="0"/>
              </a:rPr>
              <a:t>protect</a:t>
            </a:r>
            <a:r>
              <a:rPr lang="it-IT" sz="1800" dirty="0">
                <a:latin typeface="+mn-lt"/>
                <a:cs typeface="Times New Roman" pitchFamily="18" charset="0"/>
              </a:rPr>
              <a:t> the marine </a:t>
            </a:r>
            <a:r>
              <a:rPr lang="it-IT" sz="1800" dirty="0" err="1">
                <a:latin typeface="+mn-lt"/>
                <a:cs typeface="Times New Roman" pitchFamily="18" charset="0"/>
              </a:rPr>
              <a:t>environment</a:t>
            </a:r>
            <a:r>
              <a:rPr lang="it-IT" sz="18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1800" dirty="0" smtClean="0">
                <a:latin typeface="+mn-lt"/>
                <a:cs typeface="Times New Roman" pitchFamily="18" charset="0"/>
              </a:rPr>
              <a:t>comprehensive </a:t>
            </a:r>
            <a:r>
              <a:rPr lang="en-US" sz="1800" dirty="0">
                <a:latin typeface="+mn-lt"/>
                <a:cs typeface="Times New Roman" pitchFamily="18" charset="0"/>
              </a:rPr>
              <a:t>compulsory monitoring of the Marine environment beyond geographical limits and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borders</a:t>
            </a:r>
            <a:endParaRPr lang="en-US" sz="1800" dirty="0">
              <a:latin typeface="+mn-lt"/>
              <a:cs typeface="Times New Roman" pitchFamily="18" charset="0"/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Background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pic>
        <p:nvPicPr>
          <p:cNvPr id="4" name="Picture 6" descr="Glo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63" y="1556792"/>
            <a:ext cx="1740081" cy="17103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080326"/>
              </p:ext>
            </p:extLst>
          </p:nvPr>
        </p:nvGraphicFramePr>
        <p:xfrm>
          <a:off x="7092280" y="3267129"/>
          <a:ext cx="2283583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1520" y="5949280"/>
            <a:ext cx="41044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http</a:t>
            </a:r>
            <a:r>
              <a:rPr lang="en-US" sz="10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://ec.europa.eu/maritimeaffairs/policy/marine_knowledge_2020</a:t>
            </a:r>
            <a:r>
              <a:rPr lang="en-US" sz="10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/</a:t>
            </a:r>
          </a:p>
          <a:p>
            <a:r>
              <a:rPr lang="en-US" sz="1000" dirty="0" smtClean="0">
                <a:solidFill>
                  <a:srgbClr val="FF0000"/>
                </a:solidFill>
              </a:rPr>
              <a:t>Marine </a:t>
            </a:r>
            <a:r>
              <a:rPr lang="en-US" sz="1000" dirty="0">
                <a:solidFill>
                  <a:srgbClr val="FF0000"/>
                </a:solidFill>
              </a:rPr>
              <a:t>Strategy Framework Directive (2008/56/EC)</a:t>
            </a:r>
          </a:p>
          <a:p>
            <a:endParaRPr lang="en-US" sz="10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laio 1"/>
          <p:cNvSpPr/>
          <p:nvPr/>
        </p:nvSpPr>
        <p:spPr>
          <a:xfrm>
            <a:off x="6084168" y="5517232"/>
            <a:ext cx="2817751" cy="1224136"/>
          </a:xfrm>
          <a:prstGeom prst="beve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700" i="1" dirty="0" smtClean="0"/>
              <a:t>Changes in one country’s water affect those of its </a:t>
            </a:r>
            <a:r>
              <a:rPr lang="en-GB" sz="1700" i="1" dirty="0" smtClean="0"/>
              <a:t>neighbours</a:t>
            </a:r>
            <a:endParaRPr lang="en-GB" sz="1700" i="1" dirty="0"/>
          </a:p>
        </p:txBody>
      </p:sp>
    </p:spTree>
    <p:extLst>
      <p:ext uri="{BB962C8B-B14F-4D97-AF65-F5344CB8AC3E}">
        <p14:creationId xmlns:p14="http://schemas.microsoft.com/office/powerpoint/2010/main" val="16578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b="1" dirty="0">
                <a:solidFill>
                  <a:srgbClr val="06069C"/>
                </a:solidFill>
                <a:latin typeface="+mn-lt"/>
              </a:rPr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Alarm Management</a:t>
            </a:r>
            <a:endParaRPr lang="en-US" sz="1800" dirty="0"/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Data Access</a:t>
            </a:r>
            <a:endParaRPr lang="it-IT" sz="18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40" y="1475492"/>
            <a:ext cx="5504443" cy="317764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3717032"/>
            <a:ext cx="219784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b="1" dirty="0" smtClean="0">
                <a:solidFill>
                  <a:srgbClr val="06069C"/>
                </a:solidFill>
                <a:latin typeface="+mn-lt"/>
              </a:rPr>
              <a:t>Alarm </a:t>
            </a:r>
            <a:r>
              <a:rPr lang="en-US" sz="1800" b="1" dirty="0">
                <a:solidFill>
                  <a:srgbClr val="06069C"/>
                </a:solidFill>
                <a:latin typeface="+mn-lt"/>
              </a:rPr>
              <a:t>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Data Access</a:t>
            </a:r>
            <a:endParaRPr lang="it-IT" sz="18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673" y="2225208"/>
            <a:ext cx="5727807" cy="26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1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Alarm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b="1" dirty="0">
                <a:solidFill>
                  <a:srgbClr val="06069C"/>
                </a:solidFill>
                <a:latin typeface="+mn-lt"/>
              </a:rPr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Data Access</a:t>
            </a:r>
            <a:endParaRPr lang="it-IT" sz="18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485329"/>
            <a:ext cx="5652120" cy="194367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645024"/>
            <a:ext cx="5636971" cy="11733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892406"/>
            <a:ext cx="3027879" cy="23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Alarm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b="1" dirty="0">
                <a:solidFill>
                  <a:srgbClr val="06069C"/>
                </a:solidFill>
                <a:latin typeface="+mn-lt"/>
              </a:rPr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Data Access</a:t>
            </a:r>
            <a:endParaRPr lang="it-IT" sz="18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39" y="1394296"/>
            <a:ext cx="5981257" cy="45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>
            <a:off x="323528" y="1403484"/>
            <a:ext cx="2808312" cy="497784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Data Visualization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Sensor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Alarm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 smtClean="0"/>
              <a:t>User Management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dirty="0"/>
              <a:t>Dashboard</a:t>
            </a:r>
          </a:p>
          <a:p>
            <a:pPr algn="just"/>
            <a:endParaRPr lang="en-US" sz="1800" dirty="0" smtClean="0"/>
          </a:p>
          <a:p>
            <a:pPr algn="just"/>
            <a:r>
              <a:rPr lang="en-US" sz="1800" b="1" dirty="0">
                <a:solidFill>
                  <a:srgbClr val="06069C"/>
                </a:solidFill>
                <a:latin typeface="+mn-lt"/>
              </a:rPr>
              <a:t>Data Access</a:t>
            </a:r>
            <a:endParaRPr lang="it-IT" sz="1800" b="1" dirty="0">
              <a:solidFill>
                <a:srgbClr val="06069C"/>
              </a:solidFill>
              <a:latin typeface="+mn-lt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Interface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268760"/>
            <a:ext cx="4203382" cy="489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Interoperability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1560" y="1412776"/>
            <a:ext cx="3652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Interrogating </a:t>
            </a:r>
            <a:r>
              <a:rPr lang="en-US" dirty="0"/>
              <a:t>the </a:t>
            </a:r>
            <a:r>
              <a:rPr lang="en-US" dirty="0" err="1"/>
              <a:t>SCHeMA</a:t>
            </a:r>
            <a:r>
              <a:rPr lang="en-US" dirty="0"/>
              <a:t> </a:t>
            </a:r>
            <a:r>
              <a:rPr lang="en-US" dirty="0" smtClean="0"/>
              <a:t>SOS methods, </a:t>
            </a:r>
            <a:r>
              <a:rPr lang="en-US" b="1" dirty="0" smtClean="0">
                <a:solidFill>
                  <a:srgbClr val="06069C"/>
                </a:solidFill>
              </a:rPr>
              <a:t>Institute</a:t>
            </a:r>
            <a:r>
              <a:rPr lang="en-US" b="1" dirty="0">
                <a:solidFill>
                  <a:srgbClr val="06069C"/>
                </a:solidFill>
              </a:rPr>
              <a:t>, </a:t>
            </a:r>
            <a:r>
              <a:rPr lang="en-US" b="1" dirty="0" smtClean="0">
                <a:solidFill>
                  <a:srgbClr val="06069C"/>
                </a:solidFill>
              </a:rPr>
              <a:t>Local-Regional </a:t>
            </a:r>
            <a:r>
              <a:rPr lang="en-US" b="1" dirty="0">
                <a:solidFill>
                  <a:srgbClr val="06069C"/>
                </a:solidFill>
              </a:rPr>
              <a:t>Assembly Center and hence </a:t>
            </a:r>
            <a:r>
              <a:rPr lang="en-US" b="1" dirty="0" err="1">
                <a:solidFill>
                  <a:srgbClr val="06069C"/>
                </a:solidFill>
              </a:rPr>
              <a:t>EMODnet</a:t>
            </a:r>
            <a:r>
              <a:rPr lang="en-US" b="1" dirty="0">
                <a:solidFill>
                  <a:srgbClr val="06069C"/>
                </a:solidFill>
              </a:rPr>
              <a:t> Physics</a:t>
            </a:r>
            <a:r>
              <a:rPr lang="en-US" b="1" dirty="0"/>
              <a:t> </a:t>
            </a:r>
            <a:r>
              <a:rPr lang="en-US" dirty="0" smtClean="0"/>
              <a:t>are </a:t>
            </a:r>
            <a:r>
              <a:rPr lang="en-US" dirty="0"/>
              <a:t>able to collect in </a:t>
            </a:r>
            <a:r>
              <a:rPr lang="en-US" dirty="0" smtClean="0"/>
              <a:t>near-real </a:t>
            </a:r>
            <a:r>
              <a:rPr lang="en-US" dirty="0"/>
              <a:t>time the </a:t>
            </a:r>
            <a:r>
              <a:rPr lang="en-US" dirty="0" err="1"/>
              <a:t>SCHeMA</a:t>
            </a:r>
            <a:r>
              <a:rPr lang="en-US" dirty="0"/>
              <a:t> probe </a:t>
            </a:r>
            <a:r>
              <a:rPr lang="en-US" dirty="0" smtClean="0"/>
              <a:t>data (current preliminary test field at Genoa harbor, running since mid February)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486" y="4005064"/>
            <a:ext cx="4446891" cy="20162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05064"/>
            <a:ext cx="3337998" cy="19815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5020" y="1383080"/>
            <a:ext cx="871075" cy="2118860"/>
          </a:xfrm>
          <a:prstGeom prst="rect">
            <a:avLst/>
          </a:prstGeom>
        </p:spPr>
      </p:pic>
      <p:pic>
        <p:nvPicPr>
          <p:cNvPr id="1026" name="Picture 2" descr="DSCN14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3" y="1369844"/>
            <a:ext cx="3062084" cy="213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548717" y="3603171"/>
            <a:ext cx="423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/>
              <a:t>EXPERIMENTAL MARINE STATION (SMS) / </a:t>
            </a:r>
            <a:r>
              <a:rPr lang="en-US" sz="1200" b="1" cap="all" dirty="0" smtClean="0"/>
              <a:t>ISMAR - GENOA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458753" y="6093296"/>
            <a:ext cx="4234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 smtClean="0"/>
              <a:t>Sea water temperature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308451" y="6104329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cap="all" dirty="0" err="1" smtClean="0"/>
              <a:t>EMoDnet</a:t>
            </a:r>
            <a:r>
              <a:rPr lang="en-US" sz="1200" b="1" cap="all" dirty="0" smtClean="0"/>
              <a:t> Physics map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9340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Discussion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sp>
        <p:nvSpPr>
          <p:cNvPr id="7" name="Segnaposto contenuto 1"/>
          <p:cNvSpPr>
            <a:spLocks noGrp="1"/>
          </p:cNvSpPr>
          <p:nvPr>
            <p:ph sz="quarter" idx="1"/>
          </p:nvPr>
        </p:nvSpPr>
        <p:spPr>
          <a:xfrm>
            <a:off x="539552" y="1556792"/>
            <a:ext cx="7112987" cy="259228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2100" b="1" dirty="0">
                <a:solidFill>
                  <a:srgbClr val="06069C"/>
                </a:solidFill>
              </a:rPr>
              <a:t>Possible discussion </a:t>
            </a:r>
            <a:r>
              <a:rPr lang="en-US" sz="2100" b="1" dirty="0" smtClean="0">
                <a:solidFill>
                  <a:srgbClr val="06069C"/>
                </a:solidFill>
              </a:rPr>
              <a:t>topics</a:t>
            </a:r>
            <a:r>
              <a:rPr lang="en-US" sz="2100" b="1" dirty="0" smtClean="0"/>
              <a:t>:</a:t>
            </a:r>
            <a:endParaRPr lang="en-US" sz="2100" b="1" dirty="0">
              <a:solidFill>
                <a:srgbClr val="06069C"/>
              </a:solidFill>
            </a:endParaRPr>
          </a:p>
          <a:p>
            <a:pPr marL="285750" indent="-285750" algn="just"/>
            <a:endParaRPr lang="en-US" sz="2100" dirty="0" smtClean="0"/>
          </a:p>
          <a:p>
            <a:pPr marL="285750" indent="-285750" algn="just"/>
            <a:r>
              <a:rPr lang="en-US" sz="2100" dirty="0" smtClean="0"/>
              <a:t>Vocabularies </a:t>
            </a:r>
            <a:r>
              <a:rPr lang="en-US" sz="2100" dirty="0"/>
              <a:t>and </a:t>
            </a:r>
            <a:r>
              <a:rPr lang="en-US" sz="2100" dirty="0" smtClean="0"/>
              <a:t>Classifications</a:t>
            </a:r>
            <a:endParaRPr lang="en-US" sz="2100" dirty="0"/>
          </a:p>
          <a:p>
            <a:pPr algn="just"/>
            <a:endParaRPr lang="en-US" sz="2100" dirty="0" smtClean="0"/>
          </a:p>
          <a:p>
            <a:pPr marL="285750" indent="-285750" algn="just"/>
            <a:r>
              <a:rPr lang="en-US" sz="2100" dirty="0"/>
              <a:t>Unique platform identifier</a:t>
            </a:r>
          </a:p>
          <a:p>
            <a:pPr algn="just"/>
            <a:endParaRPr lang="en-US" sz="2100" dirty="0" smtClean="0"/>
          </a:p>
          <a:p>
            <a:pPr marL="285750" indent="-285750" algn="just"/>
            <a:r>
              <a:rPr lang="en-US" sz="2100" dirty="0"/>
              <a:t>Security and protection (SOS transactional profile</a:t>
            </a:r>
            <a:r>
              <a:rPr lang="en-US" sz="2100" dirty="0" smtClean="0"/>
              <a:t>)</a:t>
            </a:r>
          </a:p>
          <a:p>
            <a:pPr marL="285750" indent="-285750" algn="just"/>
            <a:endParaRPr lang="en-US" sz="2100" dirty="0"/>
          </a:p>
          <a:p>
            <a:pPr marL="285750" indent="-285750" algn="just"/>
            <a:r>
              <a:rPr lang="en-US" sz="2100" dirty="0" smtClean="0"/>
              <a:t>…</a:t>
            </a:r>
            <a:endParaRPr lang="en-US" sz="2100" dirty="0"/>
          </a:p>
          <a:p>
            <a:pPr algn="just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417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>
          <a:xfrm>
            <a:off x="107504" y="5031602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6069C"/>
                </a:solidFill>
                <a:cs typeface="Arial" panose="020B0604020202020204" pitchFamily="34" charset="0"/>
              </a:rPr>
              <a:t>Thank you for your attention</a:t>
            </a:r>
            <a:endParaRPr lang="en-US" sz="3200" b="1" dirty="0" smtClean="0">
              <a:solidFill>
                <a:srgbClr val="06069C"/>
              </a:solidFill>
              <a:cs typeface="Arial" panose="020B0604020202020204" pitchFamily="34" charset="0"/>
            </a:endParaRPr>
          </a:p>
          <a:p>
            <a:pPr algn="ctr"/>
            <a:endParaRPr lang="en-US" sz="1200" b="1" dirty="0">
              <a:solidFill>
                <a:srgbClr val="06069C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06069C"/>
                </a:solidFill>
                <a:cs typeface="Arial" panose="020B0604020202020204" pitchFamily="34" charset="0"/>
              </a:rPr>
              <a:t>http://www.schema-ocean.eu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31540" y="1556688"/>
            <a:ext cx="828092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06069C"/>
                </a:solidFill>
                <a:cs typeface="Arial" panose="020B0604020202020204" pitchFamily="34" charset="0"/>
              </a:rPr>
              <a:t>Contacts</a:t>
            </a:r>
          </a:p>
          <a:p>
            <a:pPr algn="ctr"/>
            <a:endParaRPr lang="en-US" sz="1400" b="1" i="1" dirty="0" smtClean="0">
              <a:solidFill>
                <a:srgbClr val="06069C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/>
              <a:t>University</a:t>
            </a:r>
            <a:r>
              <a:rPr lang="it-IT" sz="1600" b="1" dirty="0" smtClean="0"/>
              <a:t> </a:t>
            </a:r>
            <a:r>
              <a:rPr lang="it-IT" sz="1600" b="1" dirty="0"/>
              <a:t>of Geneva</a:t>
            </a:r>
            <a:r>
              <a:rPr lang="it-IT" sz="1600" dirty="0"/>
              <a:t> –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Marie-Louise Tercier </a:t>
            </a:r>
            <a:r>
              <a:rPr lang="it-IT" sz="1600" b="1" i="1" dirty="0" err="1">
                <a:solidFill>
                  <a:srgbClr val="06069C"/>
                </a:solidFill>
                <a:cs typeface="Arial" panose="020B0604020202020204" pitchFamily="34" charset="0"/>
              </a:rPr>
              <a:t>Waeber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 </a:t>
            </a:r>
            <a:r>
              <a:rPr lang="it-IT" sz="1600" b="1" i="1" dirty="0" smtClean="0">
                <a:solidFill>
                  <a:srgbClr val="06069C"/>
                </a:solidFill>
                <a:cs typeface="Arial" panose="020B0604020202020204" pitchFamily="34" charset="0"/>
              </a:rPr>
              <a:t>(PC) </a:t>
            </a:r>
            <a:r>
              <a:rPr lang="it-IT" sz="1600" dirty="0" smtClean="0"/>
              <a:t>- </a:t>
            </a:r>
            <a:r>
              <a:rPr lang="it-IT" sz="1600" dirty="0"/>
              <a:t>Marie-Louise.Tercier@unige.ch</a:t>
            </a:r>
          </a:p>
          <a:p>
            <a:pPr algn="ctr"/>
            <a:r>
              <a:rPr lang="it-IT" sz="1600" b="1" dirty="0" smtClean="0"/>
              <a:t>Idronaut s.r.l.</a:t>
            </a:r>
            <a:r>
              <a:rPr lang="it-IT" sz="1600" dirty="0" smtClean="0"/>
              <a:t> 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Fabio Confalonieri </a:t>
            </a:r>
            <a:r>
              <a:rPr lang="it-IT" sz="1600" dirty="0"/>
              <a:t>- idronaut@idronaut.it</a:t>
            </a:r>
            <a:endParaRPr lang="it-IT" sz="1600" dirty="0" smtClean="0"/>
          </a:p>
          <a:p>
            <a:pPr algn="ctr"/>
            <a:r>
              <a:rPr lang="it-IT" sz="1600" b="1" dirty="0" smtClean="0"/>
              <a:t>University </a:t>
            </a:r>
            <a:r>
              <a:rPr lang="it-IT" sz="1600" b="1" dirty="0"/>
              <a:t>of Ulm</a:t>
            </a:r>
            <a:r>
              <a:rPr lang="it-IT" sz="1600" dirty="0"/>
              <a:t> </a:t>
            </a:r>
            <a:r>
              <a:rPr lang="it-IT" sz="1600" dirty="0" smtClean="0"/>
              <a:t>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Boris Mizaikoff </a:t>
            </a:r>
            <a:r>
              <a:rPr lang="it-IT" sz="1600" dirty="0"/>
              <a:t>- boris.mizaikoff@uni-ulm.de</a:t>
            </a:r>
            <a:endParaRPr lang="en-US" sz="1600" dirty="0"/>
          </a:p>
          <a:p>
            <a:pPr algn="ctr"/>
            <a:r>
              <a:rPr lang="it-IT" sz="1600" b="1" dirty="0"/>
              <a:t>University of Graz</a:t>
            </a:r>
            <a:r>
              <a:rPr lang="it-IT" sz="1600" dirty="0"/>
              <a:t> </a:t>
            </a:r>
            <a:r>
              <a:rPr lang="it-IT" sz="1600" dirty="0" smtClean="0"/>
              <a:t>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Ingo Klimant </a:t>
            </a:r>
            <a:r>
              <a:rPr lang="it-IT" sz="1600" dirty="0"/>
              <a:t>- klimat@tugraz.at</a:t>
            </a:r>
            <a:endParaRPr lang="en-US" sz="1600" dirty="0"/>
          </a:p>
          <a:p>
            <a:pPr algn="ctr"/>
            <a:r>
              <a:rPr lang="it-IT" sz="1600" b="1" dirty="0"/>
              <a:t>EPFL – SAMLAB</a:t>
            </a:r>
            <a:r>
              <a:rPr lang="it-IT" sz="1600" dirty="0"/>
              <a:t> 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Peter van der Wal </a:t>
            </a:r>
            <a:r>
              <a:rPr lang="it-IT" sz="1600" dirty="0"/>
              <a:t>- peter.vanderwal@epfl.ch</a:t>
            </a:r>
          </a:p>
          <a:p>
            <a:pPr algn="ctr"/>
            <a:r>
              <a:rPr lang="it-IT" sz="1600" b="1" dirty="0"/>
              <a:t>nanoMyP</a:t>
            </a:r>
            <a:r>
              <a:rPr lang="it-IT" sz="1600" dirty="0"/>
              <a:t> 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Angel Valero </a:t>
            </a:r>
            <a:r>
              <a:rPr lang="it-IT" sz="1600" dirty="0"/>
              <a:t>- </a:t>
            </a:r>
            <a:r>
              <a:rPr lang="it-IT" sz="1600" dirty="0" smtClean="0"/>
              <a:t>avalero@nanomyp.com</a:t>
            </a:r>
          </a:p>
          <a:p>
            <a:pPr algn="ctr"/>
            <a:r>
              <a:rPr lang="it-IT" sz="1600" b="1" dirty="0"/>
              <a:t>University of </a:t>
            </a:r>
            <a:r>
              <a:rPr lang="it-IT" sz="1600" b="1" dirty="0" smtClean="0"/>
              <a:t>Bordeaux</a:t>
            </a:r>
            <a:r>
              <a:rPr lang="it-IT" sz="1600" dirty="0" smtClean="0"/>
              <a:t> </a:t>
            </a:r>
            <a:r>
              <a:rPr lang="it-IT" sz="1600" b="1" dirty="0" smtClean="0"/>
              <a:t>-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Jörg Schäfer </a:t>
            </a:r>
            <a:r>
              <a:rPr lang="it-IT" sz="1600" dirty="0"/>
              <a:t>- </a:t>
            </a:r>
            <a:r>
              <a:rPr lang="it-IT" sz="1600" dirty="0" smtClean="0"/>
              <a:t>jorg.schafer@u-bordeaux.fr</a:t>
            </a:r>
          </a:p>
          <a:p>
            <a:pPr algn="ctr"/>
            <a:r>
              <a:rPr lang="it-IT" sz="1600" b="1" dirty="0" smtClean="0"/>
              <a:t>ETT S.p.A.</a:t>
            </a:r>
            <a:r>
              <a:rPr lang="it-IT" sz="1600" dirty="0" smtClean="0"/>
              <a:t> –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Antonio Novellino </a:t>
            </a:r>
            <a:r>
              <a:rPr lang="it-IT" sz="1600" dirty="0" smtClean="0"/>
              <a:t>– antonio.novellino@ettsolutions.com</a:t>
            </a:r>
          </a:p>
          <a:p>
            <a:pPr algn="ctr"/>
            <a:r>
              <a:rPr lang="it-IT" sz="1600" b="1" dirty="0" smtClean="0"/>
              <a:t>University of </a:t>
            </a:r>
            <a:r>
              <a:rPr lang="it-IT" sz="1600" b="1" dirty="0"/>
              <a:t>Genoa</a:t>
            </a:r>
            <a:r>
              <a:rPr lang="it-IT" sz="1600" dirty="0"/>
              <a:t> – </a:t>
            </a:r>
            <a:r>
              <a:rPr lang="it-IT" sz="1600" b="1" i="1" dirty="0">
                <a:solidFill>
                  <a:srgbClr val="06069C"/>
                </a:solidFill>
                <a:cs typeface="Arial" panose="020B0604020202020204" pitchFamily="34" charset="0"/>
              </a:rPr>
              <a:t>Paolo Povero </a:t>
            </a:r>
            <a:r>
              <a:rPr lang="it-IT" sz="1600" dirty="0"/>
              <a:t>- </a:t>
            </a:r>
            <a:r>
              <a:rPr lang="it-IT" sz="1600" dirty="0" smtClean="0"/>
              <a:t>povero@unige.it</a:t>
            </a:r>
            <a:endParaRPr lang="it-IT" sz="1600" dirty="0"/>
          </a:p>
          <a:p>
            <a:pPr algn="ctr"/>
            <a:endParaRPr lang="en-US" sz="3200" b="1" i="1" dirty="0">
              <a:solidFill>
                <a:srgbClr val="06069C"/>
              </a:solidFill>
              <a:cs typeface="Arial" panose="020B0604020202020204" pitchFamily="34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51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Ocean of Tomorrow 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2338422"/>
            <a:ext cx="604867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dirty="0">
                <a:solidFill>
                  <a:srgbClr val="06069C"/>
                </a:solidFill>
              </a:rPr>
              <a:t>COMMON SENSE</a:t>
            </a:r>
            <a:r>
              <a:rPr lang="en-US" dirty="0" smtClean="0"/>
              <a:t>: </a:t>
            </a:r>
            <a:r>
              <a:rPr lang="en-US" sz="1600" dirty="0"/>
              <a:t>Cost-effective sensors, interoperable with international existing ocean observing systems, to meet EU policies </a:t>
            </a:r>
            <a:r>
              <a:rPr lang="en-US" sz="1600" dirty="0" smtClean="0"/>
              <a:t>requirements.</a:t>
            </a:r>
            <a:r>
              <a:rPr lang="en-US" sz="1600" dirty="0"/>
              <a:t> 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i="1" dirty="0" err="1">
                <a:solidFill>
                  <a:srgbClr val="06069C"/>
                </a:solidFill>
              </a:rPr>
              <a:t>NeXOS</a:t>
            </a:r>
            <a:r>
              <a:rPr lang="en-US" dirty="0"/>
              <a:t>: </a:t>
            </a:r>
            <a:r>
              <a:rPr lang="en-US" sz="1600" dirty="0"/>
              <a:t>The general objective of </a:t>
            </a:r>
            <a:r>
              <a:rPr lang="en-US" sz="1600" dirty="0" err="1"/>
              <a:t>NeXOS</a:t>
            </a:r>
            <a:r>
              <a:rPr lang="en-US" sz="1600" dirty="0"/>
              <a:t> is to develop new cost-effective, innovative and compact integrated multifunctional sensor systems (ocean optics, ocean passive acoustics, and sensors for an Ecosystem Approach to Fisheries (EAF</a:t>
            </a:r>
            <a:r>
              <a:rPr lang="en-US" sz="1600" dirty="0" smtClean="0"/>
              <a:t>)).</a:t>
            </a:r>
            <a:endParaRPr lang="en-US" sz="1600" dirty="0"/>
          </a:p>
          <a:p>
            <a:pPr algn="just"/>
            <a:endParaRPr lang="en-US" dirty="0" smtClean="0"/>
          </a:p>
          <a:p>
            <a:pPr algn="just"/>
            <a:r>
              <a:rPr lang="en-US" b="1" i="1" dirty="0">
                <a:solidFill>
                  <a:srgbClr val="06069C"/>
                </a:solidFill>
              </a:rPr>
              <a:t>SENSE OCEAN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sz="1600" dirty="0" err="1"/>
              <a:t>SenseOCEAN</a:t>
            </a:r>
            <a:r>
              <a:rPr lang="en-US" sz="1600" dirty="0"/>
              <a:t> draws together world leading marine sensor developers to create a highly integrated multifunction and cost-effective in situ marine biogeochemical sensor system.</a:t>
            </a:r>
            <a:endParaRPr lang="en-US" sz="1600" dirty="0" smtClean="0"/>
          </a:p>
          <a:p>
            <a:pPr algn="just"/>
            <a:endParaRPr lang="en-US" dirty="0"/>
          </a:p>
          <a:p>
            <a:pPr algn="just"/>
            <a:r>
              <a:rPr lang="en-US" b="1" i="1" dirty="0" err="1">
                <a:solidFill>
                  <a:srgbClr val="06069C"/>
                </a:solidFill>
              </a:rPr>
              <a:t>SCHeMA</a:t>
            </a:r>
            <a:r>
              <a:rPr lang="en-US" dirty="0" smtClean="0"/>
              <a:t>: </a:t>
            </a:r>
            <a:r>
              <a:rPr lang="en-US" sz="1600" dirty="0"/>
              <a:t>integrated in Situ Chemical </a:t>
            </a:r>
            <a:r>
              <a:rPr lang="en-US" sz="1600" dirty="0" err="1"/>
              <a:t>MApping</a:t>
            </a:r>
            <a:r>
              <a:rPr lang="en-US" sz="1600" dirty="0"/>
              <a:t> </a:t>
            </a:r>
            <a:r>
              <a:rPr lang="en-US" sz="1600" dirty="0" smtClean="0"/>
              <a:t>Probes. </a:t>
            </a:r>
            <a:endParaRPr lang="en-US" sz="16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4847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European Commission 7th Framework </a:t>
            </a:r>
            <a:r>
              <a:rPr lang="en-US" b="1" dirty="0" err="1"/>
              <a:t>Programme</a:t>
            </a:r>
            <a:r>
              <a:rPr lang="en-US" b="1" dirty="0"/>
              <a:t>, </a:t>
            </a:r>
            <a:r>
              <a:rPr lang="en-US" b="1" dirty="0" smtClean="0"/>
              <a:t>OCEAN-2013.2 call</a:t>
            </a:r>
            <a:endParaRPr lang="en-US" b="1" dirty="0"/>
          </a:p>
          <a:p>
            <a:pPr algn="ctr"/>
            <a:r>
              <a:rPr lang="en-US" b="1" dirty="0"/>
              <a:t>The Ocean of Tomorrow </a:t>
            </a:r>
            <a:r>
              <a:rPr lang="en-US" b="1" dirty="0" smtClean="0"/>
              <a:t>2013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37" y="4437112"/>
            <a:ext cx="1716982" cy="90427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31" y="3360959"/>
            <a:ext cx="1525395" cy="78812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79481"/>
            <a:ext cx="2078360" cy="3734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301" y="5468374"/>
            <a:ext cx="1672254" cy="7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SCHeMA</a:t>
            </a: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 Objectives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22" y="3356992"/>
            <a:ext cx="3091667" cy="227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91" y="4509120"/>
            <a:ext cx="986345" cy="1082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2"/>
          <p:cNvSpPr/>
          <p:nvPr/>
        </p:nvSpPr>
        <p:spPr>
          <a:xfrm>
            <a:off x="5508104" y="5589240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P</a:t>
            </a:r>
            <a:r>
              <a:rPr lang="en-GB" sz="1400" b="1" dirty="0" smtClean="0"/>
              <a:t>lug-and-play </a:t>
            </a:r>
            <a:r>
              <a:rPr lang="en-GB" sz="1400" b="1" dirty="0"/>
              <a:t>adaptive wireless chemical sensor probe </a:t>
            </a:r>
            <a:r>
              <a:rPr lang="en-GB" sz="1400" b="1" dirty="0" smtClean="0"/>
              <a:t>network</a:t>
            </a:r>
          </a:p>
          <a:p>
            <a:pPr algn="ctr"/>
            <a:r>
              <a:rPr lang="en-GB" sz="1400" i="1" dirty="0" smtClean="0"/>
              <a:t>gathering detailed spatial and temporal information (second to hours)</a:t>
            </a:r>
            <a:endParaRPr lang="fr-CH" sz="1400" i="1" dirty="0"/>
          </a:p>
        </p:txBody>
      </p:sp>
      <p:sp>
        <p:nvSpPr>
          <p:cNvPr id="8" name="Freccia bidirezionale orizzontale 7"/>
          <p:cNvSpPr/>
          <p:nvPr/>
        </p:nvSpPr>
        <p:spPr>
          <a:xfrm rot="20877622">
            <a:off x="4017588" y="4806529"/>
            <a:ext cx="1533483" cy="3693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/>
          <p:cNvSpPr/>
          <p:nvPr/>
        </p:nvSpPr>
        <p:spPr>
          <a:xfrm>
            <a:off x="1619672" y="5642084"/>
            <a:ext cx="3969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/>
              <a:t>An ad-hoc ICT wireless networking solution </a:t>
            </a:r>
          </a:p>
          <a:p>
            <a:pPr algn="ctr"/>
            <a:r>
              <a:rPr lang="en-GB" sz="1400" b="1" dirty="0" smtClean="0"/>
              <a:t>&amp; web-based </a:t>
            </a:r>
            <a:r>
              <a:rPr lang="en-GB" sz="1400" b="1" dirty="0"/>
              <a:t>data information system </a:t>
            </a:r>
          </a:p>
        </p:txBody>
      </p:sp>
      <p:sp>
        <p:nvSpPr>
          <p:cNvPr id="11" name="Rectangle 19"/>
          <p:cNvSpPr/>
          <p:nvPr/>
        </p:nvSpPr>
        <p:spPr>
          <a:xfrm>
            <a:off x="1475656" y="6021288"/>
            <a:ext cx="4513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/>
              <a:t>system localization, status &amp; (re)configuration</a:t>
            </a:r>
            <a:endParaRPr lang="fr-CH" sz="1400" i="1" dirty="0"/>
          </a:p>
          <a:p>
            <a:pPr algn="ctr"/>
            <a:r>
              <a:rPr lang="en-US" sz="1400" i="1" dirty="0" smtClean="0"/>
              <a:t>data management &amp; access</a:t>
            </a:r>
            <a:endParaRPr lang="fr-CH" sz="1400" i="1" dirty="0"/>
          </a:p>
        </p:txBody>
      </p:sp>
      <p:sp>
        <p:nvSpPr>
          <p:cNvPr id="12" name="Rectangle 1"/>
          <p:cNvSpPr/>
          <p:nvPr/>
        </p:nvSpPr>
        <p:spPr>
          <a:xfrm>
            <a:off x="221026" y="1268760"/>
            <a:ext cx="845543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To provide an </a:t>
            </a:r>
            <a:r>
              <a:rPr lang="en-GB" b="1" dirty="0">
                <a:solidFill>
                  <a:srgbClr val="06069C"/>
                </a:solidFill>
              </a:rPr>
              <a:t>open and modular sensing solution </a:t>
            </a:r>
            <a:r>
              <a:rPr lang="en-GB" dirty="0"/>
              <a:t>for </a:t>
            </a:r>
            <a:r>
              <a:rPr lang="en-GB" b="1" i="1" dirty="0"/>
              <a:t>in situ</a:t>
            </a:r>
            <a:r>
              <a:rPr lang="en-GB" b="1" dirty="0"/>
              <a:t> high resolution mapping</a:t>
            </a:r>
            <a:r>
              <a:rPr lang="en-GB" dirty="0"/>
              <a:t> of a range </a:t>
            </a:r>
            <a:r>
              <a:rPr lang="en-GB" b="1" dirty="0"/>
              <a:t>of anthropogenic and natural chemical compounds</a:t>
            </a:r>
            <a:r>
              <a:rPr lang="en-GB" dirty="0"/>
              <a:t> coupled to master bio-physicochemical </a:t>
            </a:r>
            <a:r>
              <a:rPr lang="en-GB" dirty="0" smtClean="0"/>
              <a:t>parameters</a:t>
            </a: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1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6069C"/>
                </a:solidFill>
              </a:rPr>
              <a:t>Key targets </a:t>
            </a:r>
            <a:r>
              <a:rPr lang="en-GB" b="1" dirty="0" smtClean="0"/>
              <a:t>are </a:t>
            </a:r>
            <a:r>
              <a:rPr lang="en-GB" dirty="0" smtClean="0"/>
              <a:t>chemicals that may: </a:t>
            </a:r>
          </a:p>
          <a:p>
            <a:pPr marL="468000" indent="-144000" algn="just">
              <a:buFont typeface="Arial" panose="020B0604020202020204" pitchFamily="34" charset="0"/>
              <a:buChar char="•"/>
            </a:pPr>
            <a:r>
              <a:rPr lang="en-GB" dirty="0" smtClean="0"/>
              <a:t> adversely affect marine </a:t>
            </a:r>
            <a:r>
              <a:rPr lang="en-GB" dirty="0"/>
              <a:t>ecosystems, living </a:t>
            </a:r>
            <a:r>
              <a:rPr lang="en-GB" dirty="0" smtClean="0"/>
              <a:t>resources and ultimately human health</a:t>
            </a:r>
          </a:p>
          <a:p>
            <a:pPr marL="468000" indent="-144000" algn="just">
              <a:buFont typeface="Arial" panose="020B0604020202020204" pitchFamily="34" charset="0"/>
              <a:buChar char="•"/>
            </a:pPr>
            <a:r>
              <a:rPr lang="en-GB" dirty="0" smtClean="0"/>
              <a:t> have feedback (synergic) </a:t>
            </a:r>
            <a:r>
              <a:rPr lang="en-GB" dirty="0"/>
              <a:t>interaction</a:t>
            </a:r>
            <a:r>
              <a:rPr lang="en-GB" dirty="0" smtClean="0"/>
              <a:t> </a:t>
            </a:r>
          </a:p>
          <a:p>
            <a:pPr marL="828000" indent="-285750" algn="just">
              <a:buFont typeface="Wingdings" panose="05000000000000000000" pitchFamily="2" charset="2"/>
              <a:buChar char="ü"/>
            </a:pPr>
            <a:r>
              <a:rPr lang="en-GB" sz="1600" i="1" dirty="0" smtClean="0"/>
              <a:t>a </a:t>
            </a:r>
            <a:r>
              <a:rPr lang="en-GB" sz="1600" b="1" i="1" dirty="0" smtClean="0"/>
              <a:t>range of trace metals from Cd(II) to Cu(II)</a:t>
            </a:r>
          </a:p>
          <a:p>
            <a:pPr marL="828000" indent="-285750" algn="just">
              <a:buFont typeface="Wingdings" panose="05000000000000000000" pitchFamily="2" charset="2"/>
              <a:buChar char="ü"/>
            </a:pPr>
            <a:r>
              <a:rPr lang="en-GB" sz="1600" i="1" dirty="0"/>
              <a:t>a</a:t>
            </a:r>
            <a:r>
              <a:rPr lang="en-GB" sz="1600" i="1" dirty="0" smtClean="0"/>
              <a:t> </a:t>
            </a:r>
            <a:r>
              <a:rPr lang="en-GB" sz="1600" b="1" i="1" dirty="0" smtClean="0"/>
              <a:t>range of nutrients</a:t>
            </a:r>
          </a:p>
          <a:p>
            <a:pPr marL="828000" indent="-285750" algn="just">
              <a:buFont typeface="Wingdings" panose="05000000000000000000" pitchFamily="2" charset="2"/>
              <a:buChar char="ü"/>
            </a:pPr>
            <a:r>
              <a:rPr lang="en-GB" sz="1600" b="1" i="1" dirty="0" smtClean="0"/>
              <a:t>species </a:t>
            </a:r>
            <a:r>
              <a:rPr lang="en-GB" sz="1600" b="1" i="1" dirty="0"/>
              <a:t>relevant to the carbon cycle </a:t>
            </a:r>
            <a:endParaRPr lang="en-GB" sz="1600" b="1" i="1" dirty="0" smtClean="0"/>
          </a:p>
          <a:p>
            <a:pPr marL="828000" indent="-285750" algn="just">
              <a:buFont typeface="Wingdings" panose="05000000000000000000" pitchFamily="2" charset="2"/>
              <a:buChar char="ü"/>
            </a:pPr>
            <a:r>
              <a:rPr lang="en-GB" sz="1600" b="1" i="1" dirty="0" smtClean="0"/>
              <a:t>volatile </a:t>
            </a:r>
            <a:r>
              <a:rPr lang="en-GB" sz="1600" b="1" i="1" dirty="0"/>
              <a:t>organic constituents (VOCs) </a:t>
            </a:r>
            <a:endParaRPr lang="en-GB" sz="1600" b="1" i="1" dirty="0" smtClean="0"/>
          </a:p>
          <a:p>
            <a:pPr marL="828000" indent="-285750" algn="just">
              <a:buFont typeface="Wingdings" panose="05000000000000000000" pitchFamily="2" charset="2"/>
              <a:buChar char="ü"/>
            </a:pPr>
            <a:r>
              <a:rPr lang="en-GB" sz="1600" b="1" i="1" dirty="0" smtClean="0"/>
              <a:t>relevant </a:t>
            </a:r>
            <a:r>
              <a:rPr lang="en-GB" sz="1600" b="1" i="1" dirty="0"/>
              <a:t>algae </a:t>
            </a:r>
            <a:r>
              <a:rPr lang="en-GB" sz="1600" b="1" i="1" dirty="0" smtClean="0"/>
              <a:t>species and toxins</a:t>
            </a:r>
            <a:endParaRPr lang="en-GB" sz="1600" i="1" dirty="0" smtClean="0"/>
          </a:p>
          <a:p>
            <a:pPr algn="just"/>
            <a:endParaRPr lang="en-GB" sz="1600" dirty="0" smtClean="0">
              <a:latin typeface="+mj-lt"/>
            </a:endParaRPr>
          </a:p>
          <a:p>
            <a:pPr algn="just"/>
            <a:endParaRPr lang="en-GB" sz="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5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b="1" i="1" cap="none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SCHeMA</a:t>
            </a:r>
            <a:r>
              <a:rPr lang="en-US" b="1" i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</a:rPr>
              <a:t> Consortium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16080" y="1484784"/>
            <a:ext cx="8504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consortium is composed by </a:t>
            </a:r>
            <a:r>
              <a:rPr lang="en-US" b="1" dirty="0">
                <a:solidFill>
                  <a:srgbClr val="06069C"/>
                </a:solidFill>
              </a:rPr>
              <a:t>9 partners </a:t>
            </a:r>
            <a:r>
              <a:rPr lang="en-US" dirty="0"/>
              <a:t>from </a:t>
            </a:r>
            <a:r>
              <a:rPr lang="en-US" b="1" dirty="0">
                <a:solidFill>
                  <a:srgbClr val="06069C"/>
                </a:solidFill>
              </a:rPr>
              <a:t>6 different countries </a:t>
            </a:r>
            <a:r>
              <a:rPr lang="en-US" dirty="0" smtClean="0"/>
              <a:t>and </a:t>
            </a:r>
            <a:r>
              <a:rPr lang="en-US" dirty="0"/>
              <a:t>it represents a multi-sectorial partnership between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069C"/>
                </a:solidFill>
              </a:rPr>
              <a:t>3 </a:t>
            </a:r>
            <a:r>
              <a:rPr lang="en-US" b="1" dirty="0" smtClean="0">
                <a:solidFill>
                  <a:srgbClr val="06069C"/>
                </a:solidFill>
              </a:rPr>
              <a:t>SMEs</a:t>
            </a:r>
            <a:r>
              <a:rPr lang="en-US" dirty="0" smtClean="0"/>
              <a:t>: </a:t>
            </a:r>
            <a:r>
              <a:rPr lang="en-US" dirty="0"/>
              <a:t>Idronaut (Italy), </a:t>
            </a:r>
            <a:r>
              <a:rPr lang="en-US" dirty="0" err="1"/>
              <a:t>nanoMyP</a:t>
            </a:r>
            <a:r>
              <a:rPr lang="en-US" dirty="0"/>
              <a:t> (Spain), </a:t>
            </a:r>
            <a:r>
              <a:rPr lang="en-US" dirty="0" smtClean="0"/>
              <a:t>ETT (</a:t>
            </a:r>
            <a:r>
              <a:rPr lang="en-US" dirty="0"/>
              <a:t>Italy)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069C"/>
                </a:solidFill>
              </a:rPr>
              <a:t>5 Universities</a:t>
            </a:r>
            <a:r>
              <a:rPr lang="en-US" dirty="0"/>
              <a:t>: UNIGE (Switzerland), </a:t>
            </a:r>
            <a:r>
              <a:rPr lang="en-US" dirty="0" smtClean="0"/>
              <a:t>UULM (Germany), </a:t>
            </a:r>
            <a:r>
              <a:rPr lang="en-US" dirty="0"/>
              <a:t>TUGRAZ (Austria), UBX1 (France</a:t>
            </a:r>
            <a:r>
              <a:rPr lang="en-US" dirty="0" smtClean="0"/>
              <a:t>), </a:t>
            </a:r>
            <a:r>
              <a:rPr lang="en-US" dirty="0" err="1" smtClean="0"/>
              <a:t>UNIGe</a:t>
            </a:r>
            <a:r>
              <a:rPr lang="en-US" dirty="0" smtClean="0"/>
              <a:t>-IT </a:t>
            </a:r>
            <a:r>
              <a:rPr lang="en-US" dirty="0"/>
              <a:t>(Italy)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6069C"/>
                </a:solidFill>
              </a:rPr>
              <a:t>1 Federal Institute of </a:t>
            </a:r>
            <a:r>
              <a:rPr lang="en-US" b="1" dirty="0" smtClean="0">
                <a:solidFill>
                  <a:srgbClr val="06069C"/>
                </a:solidFill>
              </a:rPr>
              <a:t>Technology</a:t>
            </a:r>
            <a:r>
              <a:rPr lang="en-US" dirty="0" smtClean="0"/>
              <a:t>: EPFL - SAMLAB (</a:t>
            </a:r>
            <a:r>
              <a:rPr lang="en-US" dirty="0"/>
              <a:t>Switzerland)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335" y="3861048"/>
            <a:ext cx="4954129" cy="24482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11561" y="4437112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All partners share leading expertise in one or </a:t>
            </a:r>
            <a:r>
              <a:rPr lang="en-US" b="1" dirty="0" smtClean="0"/>
              <a:t>two sectors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01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a 10"/>
          <p:cNvGraphicFramePr>
            <a:graphicFrameLocks noGrp="1"/>
          </p:cNvGraphicFramePr>
          <p:nvPr>
            <p:extLst/>
          </p:nvPr>
        </p:nvGraphicFramePr>
        <p:xfrm>
          <a:off x="158749" y="1175783"/>
          <a:ext cx="8828256" cy="55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752"/>
                <a:gridCol w="2942752"/>
                <a:gridCol w="2942752"/>
              </a:tblGrid>
              <a:tr h="559319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 smtClean="0">
                          <a:latin typeface="+mj-lt"/>
                        </a:rPr>
                        <a:t>What</a:t>
                      </a:r>
                      <a:endParaRPr lang="it-IT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latin typeface="+mj-lt"/>
                        </a:rPr>
                        <a:t>Targets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j-lt"/>
                        </a:rPr>
                        <a:t>Developers</a:t>
                      </a:r>
                      <a:endParaRPr lang="it-IT" sz="1400" dirty="0"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0" name="Gruppo 29"/>
          <p:cNvGrpSpPr/>
          <p:nvPr/>
        </p:nvGrpSpPr>
        <p:grpSpPr>
          <a:xfrm>
            <a:off x="300732" y="4241599"/>
            <a:ext cx="8351560" cy="1808356"/>
            <a:chOff x="300732" y="4241599"/>
            <a:chExt cx="8351560" cy="1808356"/>
          </a:xfrm>
        </p:grpSpPr>
        <p:pic>
          <p:nvPicPr>
            <p:cNvPr id="23" name="Picture 14" descr="Macintosh HD:Users:admin:Desktop:Data Transfer Uni:EU-Project Marine 2013:Documents Mizaikoff:SCHemA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9" b="63115"/>
            <a:stretch/>
          </p:blipFill>
          <p:spPr bwMode="auto">
            <a:xfrm>
              <a:off x="300732" y="4241599"/>
              <a:ext cx="5003620" cy="1568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Macintosh HD:Users:admin:Desktop:Data Transfer Uni:EU-Project Marine 2013:Documents Mizaikoff:SCHemA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" t="40392" r="43204" b="-1"/>
            <a:stretch/>
          </p:blipFill>
          <p:spPr bwMode="auto">
            <a:xfrm>
              <a:off x="5653537" y="4241599"/>
              <a:ext cx="2998755" cy="1808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" name="Tabella 12"/>
          <p:cNvGraphicFramePr>
            <a:graphicFrameLocks noGrp="1"/>
          </p:cNvGraphicFramePr>
          <p:nvPr>
            <p:extLst/>
          </p:nvPr>
        </p:nvGraphicFramePr>
        <p:xfrm>
          <a:off x="158750" y="2903726"/>
          <a:ext cx="8828256" cy="731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42752"/>
                <a:gridCol w="2942752"/>
                <a:gridCol w="2942752"/>
              </a:tblGrid>
              <a:tr h="7279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Multi-channel electrochemical (GIME) sensor probes </a:t>
                      </a:r>
                      <a:endParaRPr lang="it-IT" sz="14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 range of trace metals</a:t>
                      </a:r>
                      <a:r>
                        <a:rPr lang="en-GB" sz="1400" b="0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and nutrients, as well as </a:t>
                      </a:r>
                      <a:r>
                        <a:rPr lang="en-GB" sz="1400" b="0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species relevant to the carbon cycle</a:t>
                      </a:r>
                      <a:endParaRPr lang="it-IT" sz="14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UNIGE, IMT, </a:t>
                      </a:r>
                      <a:r>
                        <a:rPr lang="en-GB" sz="1400" b="1" i="0" dirty="0" err="1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Idronaut</a:t>
                      </a:r>
                      <a:r>
                        <a:rPr lang="en-GB" sz="1400" b="1" i="0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b="1" i="0" dirty="0" err="1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nanoMyP</a:t>
                      </a:r>
                      <a:endParaRPr lang="it-IT" sz="1400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8" name="Tabella 27"/>
          <p:cNvGraphicFramePr>
            <a:graphicFrameLocks noGrp="1"/>
          </p:cNvGraphicFramePr>
          <p:nvPr>
            <p:extLst/>
          </p:nvPr>
        </p:nvGraphicFramePr>
        <p:xfrm>
          <a:off x="158749" y="1735102"/>
          <a:ext cx="8828256" cy="55931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42752"/>
                <a:gridCol w="2942752"/>
                <a:gridCol w="2942752"/>
              </a:tblGrid>
              <a:tr h="559319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Optochemical</a:t>
                      </a:r>
                      <a:r>
                        <a:rPr lang="en-US" sz="1400" b="1" i="1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mid-infrared sensor probe </a:t>
                      </a:r>
                      <a:endParaRPr lang="it-IT" sz="14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VOCs</a:t>
                      </a:r>
                      <a:endParaRPr lang="it-IT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UULM, </a:t>
                      </a:r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nanoMyP</a:t>
                      </a:r>
                      <a:endParaRPr lang="it-IT" sz="14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9" name="Tabella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33176"/>
              </p:ext>
            </p:extLst>
          </p:nvPr>
        </p:nvGraphicFramePr>
        <p:xfrm>
          <a:off x="158749" y="2294421"/>
          <a:ext cx="8828256" cy="6093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42752"/>
                <a:gridCol w="2942752"/>
                <a:gridCol w="2942752"/>
              </a:tblGrid>
              <a:tr h="6093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Multi-channel optical sensor modules </a:t>
                      </a:r>
                      <a:endParaRPr lang="it-IT" sz="1400" dirty="0" smtClean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E3EC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relevant algae species; </a:t>
                      </a:r>
                      <a:r>
                        <a:rPr lang="en-GB" sz="1400" b="0" i="0" dirty="0" err="1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biotoxins</a:t>
                      </a:r>
                      <a:endParaRPr lang="it-IT" sz="1400" b="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E3EC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rgbClr val="000000"/>
                          </a:solidFill>
                          <a:latin typeface="+mj-lt"/>
                          <a:cs typeface="Arial" panose="020B0604020202020204" pitchFamily="34" charset="0"/>
                        </a:rPr>
                        <a:t>TUGRAZ, EPFL, UNIGE</a:t>
                      </a:r>
                      <a:endParaRPr lang="it-IT" sz="1400" i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rgbClr val="E3ECFE"/>
                    </a:solidFill>
                  </a:tcPr>
                </a:tc>
              </a:tr>
            </a:tbl>
          </a:graphicData>
        </a:graphic>
      </p:graphicFrame>
      <p:pic>
        <p:nvPicPr>
          <p:cNvPr id="31" name="My Movie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 cstate="print"/>
          <a:srcRect t="9874" b="10071"/>
          <a:stretch/>
        </p:blipFill>
        <p:spPr>
          <a:xfrm>
            <a:off x="158750" y="4086148"/>
            <a:ext cx="4608512" cy="207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AutoShape 3"/>
          <p:cNvSpPr>
            <a:spLocks noChangeAspect="1" noChangeArrowheads="1" noTextEdit="1"/>
          </p:cNvSpPr>
          <p:nvPr/>
        </p:nvSpPr>
        <p:spPr bwMode="auto">
          <a:xfrm>
            <a:off x="8300663" y="881176"/>
            <a:ext cx="234473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 kern="1200"/>
          </a:p>
        </p:txBody>
      </p:sp>
      <p:grpSp>
        <p:nvGrpSpPr>
          <p:cNvPr id="237" name="Gruppo 236"/>
          <p:cNvGrpSpPr/>
          <p:nvPr/>
        </p:nvGrpSpPr>
        <p:grpSpPr>
          <a:xfrm>
            <a:off x="158750" y="3676777"/>
            <a:ext cx="8828255" cy="2771989"/>
            <a:chOff x="158750" y="3676777"/>
            <a:chExt cx="8828255" cy="2771989"/>
          </a:xfrm>
        </p:grpSpPr>
        <p:grpSp>
          <p:nvGrpSpPr>
            <p:cNvPr id="32" name="Groupe 935"/>
            <p:cNvGrpSpPr/>
            <p:nvPr/>
          </p:nvGrpSpPr>
          <p:grpSpPr>
            <a:xfrm>
              <a:off x="158750" y="3694433"/>
              <a:ext cx="1136049" cy="2754333"/>
              <a:chOff x="4499991" y="1325520"/>
              <a:chExt cx="1839267" cy="4328147"/>
            </a:xfrm>
          </p:grpSpPr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1" y="1325520"/>
                <a:ext cx="1839267" cy="4328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325521"/>
                <a:ext cx="547250" cy="3361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" name="Picture 10" descr="VIP-Leman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/>
            <a:stretch/>
          </p:blipFill>
          <p:spPr bwMode="auto">
            <a:xfrm>
              <a:off x="7521345" y="3676777"/>
              <a:ext cx="1465660" cy="2771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" name="Immagine 233" descr="Schermata 2015-05-11 alle 11.31.59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" b="-1"/>
            <a:stretch/>
          </p:blipFill>
          <p:spPr>
            <a:xfrm>
              <a:off x="4813944" y="4387964"/>
              <a:ext cx="1885949" cy="1631520"/>
            </a:xfrm>
            <a:prstGeom prst="rect">
              <a:avLst/>
            </a:prstGeom>
          </p:spPr>
        </p:pic>
        <p:pic>
          <p:nvPicPr>
            <p:cNvPr id="236" name="Immagine 235" descr="Schermata 2015-05-11 alle 11.35.15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088" y="4467773"/>
              <a:ext cx="1881685" cy="1365941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SCHeMA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sensors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908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0" y="4173852"/>
            <a:ext cx="3811080" cy="17890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00732" y="1268760"/>
            <a:ext cx="4343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6069C"/>
                </a:solidFill>
              </a:rPr>
              <a:t>Design and Development of:</a:t>
            </a:r>
          </a:p>
          <a:p>
            <a:pPr algn="just"/>
            <a:endParaRPr lang="en-US" dirty="0" smtClean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 smtClean="0"/>
              <a:t>Sensors </a:t>
            </a:r>
            <a:r>
              <a:rPr lang="en-US" dirty="0"/>
              <a:t>electronic </a:t>
            </a:r>
            <a:r>
              <a:rPr lang="en-US" dirty="0" smtClean="0"/>
              <a:t>interface</a:t>
            </a:r>
            <a:endParaRPr lang="en-US" dirty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/>
              <a:t>Management and processing digital </a:t>
            </a:r>
            <a:r>
              <a:rPr lang="en-US" dirty="0" smtClean="0"/>
              <a:t>electronics</a:t>
            </a:r>
            <a:endParaRPr lang="en-US" dirty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/>
              <a:t>Software and data interfaces, data processing </a:t>
            </a:r>
            <a:r>
              <a:rPr lang="en-US" dirty="0" smtClean="0"/>
              <a:t>algorithms</a:t>
            </a:r>
            <a:endParaRPr lang="en-US" dirty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/>
              <a:t>Communication </a:t>
            </a:r>
            <a:r>
              <a:rPr lang="en-US" dirty="0" smtClean="0"/>
              <a:t>protocols</a:t>
            </a:r>
            <a:endParaRPr lang="en-US" dirty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/>
              <a:t>Mechanics of the submersible </a:t>
            </a:r>
            <a:r>
              <a:rPr lang="en-US" dirty="0" smtClean="0"/>
              <a:t>probes</a:t>
            </a:r>
            <a:endParaRPr lang="en-US" dirty="0"/>
          </a:p>
          <a:p>
            <a:pPr marL="400050" indent="-400050" algn="just">
              <a:buFont typeface="Arial" panose="020B0604020202020204" pitchFamily="34" charset="0"/>
              <a:buChar char="•"/>
            </a:pPr>
            <a:r>
              <a:rPr lang="en-US" dirty="0"/>
              <a:t>Power supply, and connection </a:t>
            </a:r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610819" y="4593902"/>
            <a:ext cx="4343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Development of a Network Controller (NC) for the management of the different modules and communication with the land station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99" y="1893017"/>
            <a:ext cx="3520116" cy="173207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SCHeMA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Submersible Probe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35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904153" y="1260629"/>
            <a:ext cx="3418692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6069C"/>
                </a:solidFill>
              </a:rPr>
              <a:t>Web-based networking solutions </a:t>
            </a:r>
          </a:p>
          <a:p>
            <a:pPr algn="ctr"/>
            <a:r>
              <a:rPr lang="en-US" sz="1400" b="1" i="1" dirty="0" smtClean="0"/>
              <a:t>localization, system reconfiguration, </a:t>
            </a:r>
          </a:p>
          <a:p>
            <a:pPr algn="ctr"/>
            <a:r>
              <a:rPr lang="en-US" sz="1400" b="1" i="1" dirty="0"/>
              <a:t>d</a:t>
            </a:r>
            <a:r>
              <a:rPr lang="en-US" sz="1400" b="1" i="1" dirty="0" smtClean="0"/>
              <a:t>ata transfer,  formatting, storage, analysis</a:t>
            </a:r>
            <a:endParaRPr lang="fr-CH" sz="1400" b="1" i="1" dirty="0"/>
          </a:p>
        </p:txBody>
      </p:sp>
      <p:sp>
        <p:nvSpPr>
          <p:cNvPr id="6" name="Rectangle 2047"/>
          <p:cNvSpPr/>
          <p:nvPr/>
        </p:nvSpPr>
        <p:spPr>
          <a:xfrm>
            <a:off x="5436096" y="1332057"/>
            <a:ext cx="3649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6069C"/>
                </a:solidFill>
              </a:rPr>
              <a:t>Web-based data information system</a:t>
            </a:r>
          </a:p>
          <a:p>
            <a:pPr algn="ctr"/>
            <a:r>
              <a:rPr lang="en-GB" sz="1400" b="1" i="1" dirty="0" smtClean="0"/>
              <a:t>data bank storage, access</a:t>
            </a:r>
            <a:endParaRPr lang="en-GB" sz="1400" b="1" i="1" dirty="0"/>
          </a:p>
        </p:txBody>
      </p:sp>
      <p:sp>
        <p:nvSpPr>
          <p:cNvPr id="8" name="Rectangle 2055"/>
          <p:cNvSpPr/>
          <p:nvPr/>
        </p:nvSpPr>
        <p:spPr>
          <a:xfrm>
            <a:off x="5545869" y="4995173"/>
            <a:ext cx="34299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Easy interoperability with </a:t>
            </a:r>
            <a:r>
              <a:rPr lang="en-US" sz="1400" b="1" dirty="0" smtClean="0"/>
              <a:t>national</a:t>
            </a:r>
            <a:r>
              <a:rPr lang="en-US" sz="1400" b="1" dirty="0"/>
              <a:t>, regional </a:t>
            </a:r>
            <a:endParaRPr lang="en-US" sz="1400" b="1" dirty="0" smtClean="0"/>
          </a:p>
          <a:p>
            <a:r>
              <a:rPr lang="en-US" sz="1400" b="1" dirty="0" smtClean="0"/>
              <a:t>and local </a:t>
            </a:r>
            <a:r>
              <a:rPr lang="en-US" sz="1400" b="1" dirty="0"/>
              <a:t>marine</a:t>
            </a:r>
            <a:r>
              <a:rPr lang="en-US" sz="1400" dirty="0"/>
              <a:t> and observation </a:t>
            </a:r>
            <a:r>
              <a:rPr lang="en-US" sz="1400" dirty="0" smtClean="0"/>
              <a:t>systems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e.g</a:t>
            </a:r>
            <a:r>
              <a:rPr lang="en-US" sz="1400" dirty="0" smtClean="0"/>
              <a:t>.:  </a:t>
            </a:r>
            <a:r>
              <a:rPr lang="en-US" sz="1400" b="1" i="1" dirty="0" err="1" smtClean="0"/>
              <a:t>EMODnet</a:t>
            </a:r>
            <a:r>
              <a:rPr lang="en-US" sz="1400" b="1" i="1" dirty="0" smtClean="0"/>
              <a:t> </a:t>
            </a:r>
            <a:r>
              <a:rPr lang="en-US" sz="1400" b="1" i="1" dirty="0"/>
              <a:t>, </a:t>
            </a:r>
            <a:r>
              <a:rPr lang="en-US" sz="1400" b="1" i="1" dirty="0" err="1">
                <a:ea typeface="ＭＳ Ｐゴシック" pitchFamily="34" charset="-128"/>
              </a:rPr>
              <a:t>EuroGOOS</a:t>
            </a:r>
            <a:r>
              <a:rPr lang="en-US" sz="1400" b="1" i="1" dirty="0">
                <a:ea typeface="ＭＳ Ｐゴシック" pitchFamily="34" charset="-128"/>
              </a:rPr>
              <a:t>, </a:t>
            </a:r>
            <a:r>
              <a:rPr lang="en-US" sz="1400" b="1" i="1" dirty="0" smtClean="0">
                <a:ea typeface="ＭＳ Ｐゴシック" pitchFamily="34" charset="-128"/>
              </a:rPr>
              <a:t>CMEMS, </a:t>
            </a:r>
            <a:endParaRPr lang="en-US" sz="1400" b="1" i="1" dirty="0">
              <a:ea typeface="ＭＳ Ｐゴシック" pitchFamily="34" charset="-128"/>
            </a:endParaRPr>
          </a:p>
          <a:p>
            <a:r>
              <a:rPr lang="en-US" sz="1400" b="1" i="1" dirty="0" smtClean="0">
                <a:ea typeface="ＭＳ Ｐゴシック" pitchFamily="34" charset="-128"/>
              </a:rPr>
              <a:t>           </a:t>
            </a:r>
            <a:r>
              <a:rPr lang="en-US" sz="1400" b="1" i="1" dirty="0" err="1" smtClean="0">
                <a:ea typeface="ＭＳ Ｐゴシック" pitchFamily="34" charset="-128"/>
              </a:rPr>
              <a:t>SeaDataNet</a:t>
            </a:r>
            <a:r>
              <a:rPr lang="en-US" sz="1400" b="1" i="1" dirty="0">
                <a:ea typeface="ＭＳ Ｐゴシック" pitchFamily="34" charset="-128"/>
              </a:rPr>
              <a:t>, </a:t>
            </a:r>
            <a:r>
              <a:rPr lang="en-US" sz="1400" b="1" i="1" dirty="0"/>
              <a:t>ROOSs, SEIS</a:t>
            </a:r>
            <a:r>
              <a:rPr lang="en-US" sz="1400" b="1" i="1" dirty="0" smtClean="0"/>
              <a:t>….</a:t>
            </a:r>
            <a:endParaRPr lang="fr-CH" sz="1400" b="1" i="1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66" y="2088083"/>
            <a:ext cx="1603585" cy="283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64" y="2371405"/>
            <a:ext cx="4901002" cy="3433860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ICT Solution</a:t>
            </a:r>
          </a:p>
        </p:txBody>
      </p:sp>
    </p:spTree>
    <p:extLst>
      <p:ext uri="{BB962C8B-B14F-4D97-AF65-F5344CB8AC3E}">
        <p14:creationId xmlns:p14="http://schemas.microsoft.com/office/powerpoint/2010/main" val="9530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ICT 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Solution</a:t>
            </a:r>
            <a:endParaRPr lang="en-US" b="1" i="1" cap="none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j-ea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1196752"/>
            <a:ext cx="46805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6069C"/>
                </a:solidFill>
              </a:rPr>
              <a:t>Communication protocols for: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Information about the probes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Data acquired (temperature, salinity, etc…)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Errors or warnings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Configurations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algn="just"/>
            <a:r>
              <a:rPr lang="en-US" b="1" dirty="0" smtClean="0">
                <a:solidFill>
                  <a:srgbClr val="06069C"/>
                </a:solidFill>
              </a:rPr>
              <a:t>Since </a:t>
            </a:r>
            <a:r>
              <a:rPr lang="en-US" b="1" dirty="0">
                <a:solidFill>
                  <a:srgbClr val="06069C"/>
                </a:solidFill>
              </a:rPr>
              <a:t>there are: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probe/sensor type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data acquired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error type that should be monitored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configuration mechanism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508104" y="1916832"/>
            <a:ext cx="3376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COMMON 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COMMUNICATION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STANDARD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Freccia in giù 13"/>
          <p:cNvSpPr/>
          <p:nvPr/>
        </p:nvSpPr>
        <p:spPr>
          <a:xfrm rot="16200000">
            <a:off x="4747665" y="2204864"/>
            <a:ext cx="720080" cy="783377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323528" y="4226892"/>
            <a:ext cx="468052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06069C"/>
                </a:solidFill>
              </a:rPr>
              <a:t>Data download: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Easy access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Probes and Observation Metadata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data Format (xml, csv, </a:t>
            </a:r>
            <a:r>
              <a:rPr lang="en-US" sz="1600" dirty="0" err="1" smtClean="0"/>
              <a:t>json</a:t>
            </a:r>
            <a:r>
              <a:rPr lang="en-US" sz="1600" dirty="0" smtClean="0"/>
              <a:t>, etc..)</a:t>
            </a:r>
          </a:p>
          <a:p>
            <a:pPr algn="just"/>
            <a:endParaRPr lang="en-US" b="1" dirty="0" smtClean="0">
              <a:solidFill>
                <a:srgbClr val="06069C"/>
              </a:solidFill>
            </a:endParaRPr>
          </a:p>
          <a:p>
            <a:pPr algn="just"/>
            <a:r>
              <a:rPr lang="en-US" b="1" dirty="0" smtClean="0">
                <a:solidFill>
                  <a:srgbClr val="06069C"/>
                </a:solidFill>
              </a:rPr>
              <a:t>Since </a:t>
            </a:r>
            <a:r>
              <a:rPr lang="en-US" b="1" dirty="0">
                <a:solidFill>
                  <a:srgbClr val="06069C"/>
                </a:solidFill>
              </a:rPr>
              <a:t>there are: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client needs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type of probes and data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515719" y="4567784"/>
            <a:ext cx="3376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COMMON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INTERROGATION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STANDARD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Freccia in giù 7"/>
          <p:cNvSpPr/>
          <p:nvPr/>
        </p:nvSpPr>
        <p:spPr>
          <a:xfrm rot="16200000">
            <a:off x="4755280" y="4855816"/>
            <a:ext cx="720080" cy="78337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6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Barre verticale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  <a:fontScheme name="1_Barre vertica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22357</TotalTime>
  <Words>1555</Words>
  <Application>Microsoft Office PowerPoint</Application>
  <PresentationFormat>Presentazione su schermo (4:3)</PresentationFormat>
  <Paragraphs>318</Paragraphs>
  <Slides>27</Slides>
  <Notes>19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Courier New</vt:lpstr>
      <vt:lpstr>Times New Roman</vt:lpstr>
      <vt:lpstr>Wingdings</vt:lpstr>
      <vt:lpstr>Thème Office</vt:lpstr>
      <vt:lpstr>Presentazione standard di PowerPoint</vt:lpstr>
      <vt:lpstr>Background</vt:lpstr>
      <vt:lpstr>Ocean of Tomorrow </vt:lpstr>
      <vt:lpstr>SCHeMA Objectives</vt:lpstr>
      <vt:lpstr>SCHeMA Consortium</vt:lpstr>
      <vt:lpstr>SCHeMA sensors</vt:lpstr>
      <vt:lpstr>SCHeMA Submersible Probe</vt:lpstr>
      <vt:lpstr>ICT Solution</vt:lpstr>
      <vt:lpstr>ICT Solution</vt:lpstr>
      <vt:lpstr>OGC Sensor Web Enablement</vt:lpstr>
      <vt:lpstr>SCHeMA SOS</vt:lpstr>
      <vt:lpstr>SCHeMA SOS</vt:lpstr>
      <vt:lpstr>From Sensors to SOS</vt:lpstr>
      <vt:lpstr>From Sensors to SOS</vt:lpstr>
      <vt:lpstr>From Sensors to SOS</vt:lpstr>
      <vt:lpstr>From Sensors to SOS</vt:lpstr>
      <vt:lpstr>From SOS to Clients</vt:lpstr>
      <vt:lpstr>Web Interface</vt:lpstr>
      <vt:lpstr>Web Interface</vt:lpstr>
      <vt:lpstr>Web Interface</vt:lpstr>
      <vt:lpstr>Web Interface</vt:lpstr>
      <vt:lpstr>Web Interface</vt:lpstr>
      <vt:lpstr>Web Interface</vt:lpstr>
      <vt:lpstr>Web Interface</vt:lpstr>
      <vt:lpstr>Interoperability</vt:lpstr>
      <vt:lpstr>Discussion</vt:lpstr>
      <vt:lpstr>Contacts</vt:lpstr>
    </vt:vector>
  </TitlesOfParts>
  <Company>ETT S.p.A.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Paolo Dangelo</dc:creator>
  <cp:lastModifiedBy>Paolo D'angelo</cp:lastModifiedBy>
  <cp:revision>647</cp:revision>
  <cp:lastPrinted>2015-05-19T14:06:40Z</cp:lastPrinted>
  <dcterms:created xsi:type="dcterms:W3CDTF">2013-10-18T14:39:38Z</dcterms:created>
  <dcterms:modified xsi:type="dcterms:W3CDTF">2016-03-14T09:26:43Z</dcterms:modified>
</cp:coreProperties>
</file>