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67" r:id="rId3"/>
    <p:sldId id="266" r:id="rId4"/>
    <p:sldId id="268" r:id="rId5"/>
    <p:sldId id="270" r:id="rId6"/>
    <p:sldId id="259" r:id="rId7"/>
    <p:sldId id="260" r:id="rId8"/>
    <p:sldId id="279" r:id="rId9"/>
    <p:sldId id="280" r:id="rId10"/>
    <p:sldId id="274" r:id="rId11"/>
    <p:sldId id="27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2352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83F12-2B95-9040-AB12-D2B255DD20F7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139C9-D774-E947-82FE-AA3195276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6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original slide – can be deleted?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39C9-D774-E947-82FE-AA31952762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9631-D26E-FA4B-B252-61B8F0892692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FBB1-33F0-0348-8B7D-8781C906B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7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esipfed.org" TargetMode="External"/><Relationship Id="rId5" Type="http://schemas.openxmlformats.org/officeDocument/2006/relationships/hyperlink" Target="https://sites.google.com/site/soscsite/" TargetMode="External"/><Relationship Id="rId6" Type="http://schemas.openxmlformats.org/officeDocument/2006/relationships/hyperlink" Target="https://rd-alliance.org/" TargetMode="External"/><Relationship Id="rId7" Type="http://schemas.openxmlformats.org/officeDocument/2006/relationships/hyperlink" Target="http://marinemetadata.org" TargetMode="External"/><Relationship Id="rId8" Type="http://schemas.openxmlformats.org/officeDocument/2006/relationships/hyperlink" Target="http://mmisw.org/orr" TargetMode="External"/><Relationship Id="rId9" Type="http://schemas.openxmlformats.org/officeDocument/2006/relationships/hyperlink" Target="http://odip.org" TargetMode="External"/><Relationship Id="rId10" Type="http://schemas.openxmlformats.org/officeDocument/2006/relationships/hyperlink" Target="http://earthcube.org/groups/x-domes" TargetMode="Externa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sensorml.com/2.0/mvco/MVCO_ObservingSystem.xml" TargetMode="External"/><Relationship Id="rId6" Type="http://schemas.openxmlformats.org/officeDocument/2006/relationships/hyperlink" Target="http://www.sensorml.com/2.0/mvco/ADCP_System.xml" TargetMode="External"/><Relationship Id="rId7" Type="http://schemas.openxmlformats.org/officeDocument/2006/relationships/hyperlink" Target="http://www.sensorml.com/2.0/mvco/sensor/MVCO_Workhorse_1200.xml" TargetMode="External"/><Relationship Id="rId8" Type="http://schemas.openxmlformats.org/officeDocument/2006/relationships/hyperlink" Target="http://www.sensorml.com/2.0/mvco/sensor/RDI_Workhorse_1200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34" y="686167"/>
            <a:ext cx="8459935" cy="5581751"/>
          </a:xfrm>
        </p:spPr>
        <p:txBody>
          <a:bodyPr>
            <a:normAutofit fontScale="90000"/>
          </a:bodyPr>
          <a:lstStyle/>
          <a:p>
            <a:r>
              <a:rPr lang="en-US" sz="2400" b="1" dirty="0" err="1"/>
              <a:t>EarthCube</a:t>
            </a:r>
            <a:r>
              <a:rPr lang="en-US" sz="2400" b="1" dirty="0"/>
              <a:t> </a:t>
            </a:r>
            <a:r>
              <a:rPr lang="en-US" sz="2400" b="1" dirty="0" smtClean="0"/>
              <a:t>Integrative Activities: </a:t>
            </a:r>
            <a:br>
              <a:rPr lang="en-US" sz="2400" b="1" dirty="0" smtClean="0"/>
            </a:br>
            <a:r>
              <a:rPr lang="en-US" sz="2400" b="1" dirty="0" smtClean="0"/>
              <a:t>Cross</a:t>
            </a:r>
            <a:r>
              <a:rPr lang="en-US" sz="2400" b="1" dirty="0"/>
              <a:t>-Domain Observational Metadata Environmental Sensing Network (X-DOMES) </a:t>
            </a:r>
            <a:br>
              <a:rPr lang="en-US" sz="2400" b="1" dirty="0"/>
            </a:br>
            <a:r>
              <a:rPr lang="en-US" sz="1800" b="1" dirty="0" smtClean="0"/>
              <a:t>September 2015 – August 2017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400" b="1" dirty="0" smtClean="0"/>
              <a:t>Focusing on Sensor Metadata Creation; Data Quality Assessment; Sensor Metadata Interoperability; Content Management</a:t>
            </a:r>
            <a:br>
              <a:rPr lang="en-US" sz="2400" b="1" dirty="0" smtClean="0"/>
            </a:b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community adopted standards</a:t>
            </a:r>
            <a:b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OGC:   SWE; SOS; </a:t>
            </a:r>
            <a:r>
              <a:rPr lang="en-US" sz="1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SensorML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  <a:b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W3C:  Semantic Web; RDF; OWL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400" b="1" dirty="0"/>
              <a:t>PI:  Janet Fredericks, Woods Hole </a:t>
            </a:r>
            <a:r>
              <a:rPr lang="en-US" sz="2400" b="1" dirty="0" smtClean="0"/>
              <a:t>Oceanographic Institution</a:t>
            </a:r>
            <a:br>
              <a:rPr lang="en-US" sz="2400" b="1" dirty="0" smtClean="0"/>
            </a:br>
            <a:r>
              <a:rPr lang="en-US" sz="2200" dirty="0" err="1" smtClean="0"/>
              <a:t>Co:Pis</a:t>
            </a:r>
            <a:r>
              <a:rPr lang="en-US" sz="2200" dirty="0" smtClean="0"/>
              <a:t> </a:t>
            </a:r>
            <a:r>
              <a:rPr lang="en-US" sz="2200" dirty="0" err="1"/>
              <a:t>Krzyzstof</a:t>
            </a:r>
            <a:r>
              <a:rPr lang="en-US" sz="2200" dirty="0"/>
              <a:t> </a:t>
            </a:r>
            <a:r>
              <a:rPr lang="en-US" sz="2200" dirty="0" err="1" smtClean="0"/>
              <a:t>Janowicz</a:t>
            </a:r>
            <a:r>
              <a:rPr lang="en-US" sz="2200" dirty="0"/>
              <a:t> </a:t>
            </a:r>
            <a:r>
              <a:rPr lang="en-US" sz="2200" dirty="0" smtClean="0"/>
              <a:t>(UCSB), </a:t>
            </a:r>
            <a:r>
              <a:rPr lang="en-US" sz="2200" dirty="0"/>
              <a:t>Mike </a:t>
            </a:r>
            <a:r>
              <a:rPr lang="en-US" sz="2200" dirty="0" err="1"/>
              <a:t>Botts</a:t>
            </a:r>
            <a:r>
              <a:rPr lang="en-US" sz="2200" dirty="0"/>
              <a:t>, Carlos </a:t>
            </a:r>
            <a:r>
              <a:rPr lang="en-US" sz="2200" dirty="0" smtClean="0"/>
              <a:t>Rueda (MBARI), </a:t>
            </a:r>
            <a:r>
              <a:rPr lang="en-US" sz="2200" dirty="0" err="1" smtClean="0"/>
              <a:t>Felimon</a:t>
            </a:r>
            <a:r>
              <a:rPr lang="en-US" sz="2200" dirty="0" smtClean="0"/>
              <a:t> </a:t>
            </a:r>
            <a:r>
              <a:rPr lang="en-US" sz="2200" dirty="0" err="1" smtClean="0"/>
              <a:t>Gayanillo</a:t>
            </a:r>
            <a:r>
              <a:rPr lang="en-US" sz="2200" dirty="0" smtClean="0"/>
              <a:t> (TAMUCC) </a:t>
            </a:r>
            <a:r>
              <a:rPr lang="en-US" sz="2200" dirty="0"/>
              <a:t> </a:t>
            </a:r>
            <a:r>
              <a:rPr lang="en-US" sz="2200" dirty="0" smtClean="0"/>
              <a:t>&amp; consulting with John </a:t>
            </a:r>
            <a:r>
              <a:rPr lang="en-US" sz="2200" dirty="0" err="1" smtClean="0"/>
              <a:t>Graybeal</a:t>
            </a:r>
            <a:r>
              <a:rPr lang="en-US" sz="2200" dirty="0" smtClean="0"/>
              <a:t> (MMI)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i="1" dirty="0" smtClean="0"/>
              <a:t>Oceanology International-SWE Marine Profile Workshop</a:t>
            </a:r>
            <a:br>
              <a:rPr lang="en-US" sz="2400" b="1" i="1" dirty="0" smtClean="0"/>
            </a:br>
            <a:r>
              <a:rPr lang="en-US" sz="2400" b="1" i="1" dirty="0" smtClean="0"/>
              <a:t>March – 2016</a:t>
            </a:r>
            <a:br>
              <a:rPr lang="en-US" sz="2400" b="1" i="1" dirty="0" smtClean="0"/>
            </a:br>
            <a:endParaRPr lang="en-US" sz="2400" i="1" dirty="0"/>
          </a:p>
        </p:txBody>
      </p:sp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4" y="5894279"/>
            <a:ext cx="2305319" cy="787651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1" y="5857610"/>
            <a:ext cx="2186772" cy="824320"/>
          </a:xfrm>
          <a:prstGeom prst="rect">
            <a:avLst/>
          </a:prstGeom>
        </p:spPr>
      </p:pic>
      <p:pic>
        <p:nvPicPr>
          <p:cNvPr id="3" name="Picture 2" descr="WhoiLogoblue301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54" y="2969846"/>
            <a:ext cx="1028387" cy="9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6" y="5930282"/>
            <a:ext cx="2344396" cy="801002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3" y="5937283"/>
            <a:ext cx="2192853" cy="826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36" y="625229"/>
            <a:ext cx="863577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Persistence, Public Access, Versioning and Discoverability </a:t>
            </a:r>
          </a:p>
          <a:p>
            <a:endParaRPr lang="en-US" sz="2800" dirty="0"/>
          </a:p>
          <a:p>
            <a:r>
              <a:rPr lang="en-US" sz="2400" dirty="0" smtClean="0"/>
              <a:t>Sensor-related vocabularies </a:t>
            </a:r>
            <a:r>
              <a:rPr lang="en-US" sz="2400" dirty="0"/>
              <a:t>can be registered and referenced from the </a:t>
            </a:r>
            <a:r>
              <a:rPr lang="en-US" sz="2400" dirty="0" err="1"/>
              <a:t>SensorML</a:t>
            </a:r>
            <a:r>
              <a:rPr lang="en-US" sz="2400" dirty="0"/>
              <a:t> documents (capabilities exist and can be utilized within </a:t>
            </a:r>
            <a:r>
              <a:rPr lang="en-US" sz="2400" dirty="0" smtClean="0"/>
              <a:t>a number of communities, including:  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MMISW.ORG</a:t>
            </a:r>
            <a:r>
              <a:rPr lang="en-US" sz="2400" dirty="0">
                <a:solidFill>
                  <a:schemeClr val="accent2"/>
                </a:solidFill>
              </a:rPr>
              <a:t>/ORR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ESIP</a:t>
            </a:r>
            <a:r>
              <a:rPr lang="en-US" sz="2400" dirty="0"/>
              <a:t> (http://</a:t>
            </a:r>
            <a:r>
              <a:rPr lang="en-US" sz="2400" dirty="0" err="1"/>
              <a:t>esipsw.org</a:t>
            </a:r>
            <a:r>
              <a:rPr lang="en-US" sz="2400" dirty="0"/>
              <a:t>/</a:t>
            </a:r>
            <a:r>
              <a:rPr lang="en-US" sz="2400" dirty="0" err="1"/>
              <a:t>orr</a:t>
            </a:r>
            <a:r>
              <a:rPr lang="en-US" sz="2400" dirty="0"/>
              <a:t>/#), </a:t>
            </a:r>
            <a:r>
              <a:rPr lang="en-US" sz="2400" dirty="0">
                <a:solidFill>
                  <a:schemeClr val="accent2"/>
                </a:solidFill>
              </a:rPr>
              <a:t>SENSORML.COM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XDOMES.ORG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SensorML</a:t>
            </a:r>
            <a:r>
              <a:rPr lang="en-US" sz="2400" dirty="0"/>
              <a:t> documents will </a:t>
            </a:r>
            <a:r>
              <a:rPr lang="en-US" sz="2400" dirty="0" smtClean="0"/>
              <a:t>be also be </a:t>
            </a:r>
            <a:r>
              <a:rPr lang="en-US" sz="2400" dirty="0"/>
              <a:t>registered (this capability is being developed within the X-DOMES project)</a:t>
            </a:r>
          </a:p>
        </p:txBody>
      </p:sp>
    </p:spTree>
    <p:extLst>
      <p:ext uri="{BB962C8B-B14F-4D97-AF65-F5344CB8AC3E}">
        <p14:creationId xmlns:p14="http://schemas.microsoft.com/office/powerpoint/2010/main" val="216410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6" y="5930282"/>
            <a:ext cx="2344396" cy="801002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3" y="5937283"/>
            <a:ext cx="2192853" cy="826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836" y="996462"/>
            <a:ext cx="7873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ENGAGING THE STAKEHOLDERS </a:t>
            </a:r>
            <a:endParaRPr lang="en-US" sz="2400" b="1" i="1" dirty="0" smtClean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Sensor </a:t>
            </a:r>
            <a:r>
              <a:rPr lang="en-US" sz="2400" dirty="0">
                <a:solidFill>
                  <a:srgbClr val="FF0000"/>
                </a:solidFill>
              </a:rPr>
              <a:t>manufacturers across domains </a:t>
            </a:r>
            <a:r>
              <a:rPr lang="en-US" sz="2400" dirty="0"/>
              <a:t>to test and assess </a:t>
            </a:r>
            <a:r>
              <a:rPr lang="en-US" sz="2400" i="1" dirty="0"/>
              <a:t>the climate of willing participation, ease of use of tools and functionality in the </a:t>
            </a:r>
            <a:r>
              <a:rPr lang="en-US" sz="2400" i="1" dirty="0" smtClean="0"/>
              <a:t>registries, as well as continually evaluating the completeness and understandability of content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>
                <a:solidFill>
                  <a:srgbClr val="FF0000"/>
                </a:solidFill>
              </a:rPr>
              <a:t>facilities and EC funded projects</a:t>
            </a:r>
            <a:r>
              <a:rPr lang="en-US" sz="2400" dirty="0"/>
              <a:t> to test and assess </a:t>
            </a:r>
            <a:r>
              <a:rPr lang="en-US" sz="2400" i="1" dirty="0"/>
              <a:t>the impact and ease of integration of the outcomes</a:t>
            </a:r>
            <a:r>
              <a:rPr lang="en-US" sz="2400" dirty="0"/>
              <a:t>, e.g. LTER, BCO-DMO, R2R, CUAHSI, </a:t>
            </a:r>
            <a:r>
              <a:rPr lang="en-US" sz="2400" dirty="0" err="1"/>
              <a:t>GeoLINK</a:t>
            </a:r>
            <a:r>
              <a:rPr lang="en-US" sz="2400" dirty="0"/>
              <a:t>, </a:t>
            </a:r>
            <a:r>
              <a:rPr lang="en-US" sz="2400" dirty="0" err="1"/>
              <a:t>DataONE</a:t>
            </a:r>
            <a:r>
              <a:rPr lang="en-US" sz="2400" dirty="0"/>
              <a:t>, CHORDS, BCUBE, COLLAB, NCAR-EOL, EPA</a:t>
            </a:r>
          </a:p>
        </p:txBody>
      </p:sp>
    </p:spTree>
    <p:extLst>
      <p:ext uri="{BB962C8B-B14F-4D97-AF65-F5344CB8AC3E}">
        <p14:creationId xmlns:p14="http://schemas.microsoft.com/office/powerpoint/2010/main" val="325064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01" y="5724584"/>
            <a:ext cx="2187561" cy="82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35" y="239781"/>
            <a:ext cx="825222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400" b="1" i="1" dirty="0" smtClean="0"/>
              <a:t>SUSTAINING A Community to Work with Manufacturers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Developing a  community within</a:t>
            </a:r>
            <a:r>
              <a:rPr lang="en-US" sz="2000" dirty="0" smtClean="0">
                <a:solidFill>
                  <a:srgbClr val="FF0000"/>
                </a:solidFill>
              </a:rPr>
              <a:t> the ESIP Federation </a:t>
            </a:r>
            <a:r>
              <a:rPr lang="en-US" sz="2000" dirty="0" err="1" smtClean="0">
                <a:solidFill>
                  <a:srgbClr val="FF0000"/>
                </a:solidFill>
              </a:rPr>
              <a:t>EnviroSensing</a:t>
            </a:r>
            <a:r>
              <a:rPr lang="en-US" sz="2000" dirty="0" smtClean="0">
                <a:solidFill>
                  <a:srgbClr val="FF0000"/>
                </a:solidFill>
              </a:rPr>
              <a:t> Cluster</a:t>
            </a:r>
            <a:r>
              <a:rPr lang="en-US" sz="2000" dirty="0" smtClean="0"/>
              <a:t>       </a:t>
            </a:r>
            <a:r>
              <a:rPr lang="en-US" sz="2000" dirty="0" smtClean="0">
                <a:hlinkClick r:id="rId4"/>
              </a:rPr>
              <a:t>http://esipfed.org</a:t>
            </a:r>
            <a:r>
              <a:rPr lang="en-US" sz="2000" dirty="0" smtClean="0"/>
              <a:t>   (workshops July 2016 and 2017)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Participating in the </a:t>
            </a:r>
            <a:r>
              <a:rPr lang="en-US" sz="2000" dirty="0" smtClean="0">
                <a:solidFill>
                  <a:srgbClr val="FF0000"/>
                </a:solidFill>
              </a:rPr>
              <a:t>Smart Ocean </a:t>
            </a:r>
            <a:r>
              <a:rPr lang="en-US" sz="2000" dirty="0">
                <a:solidFill>
                  <a:srgbClr val="FF0000"/>
                </a:solidFill>
              </a:rPr>
              <a:t>Sensor Consortium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://sites.google.com/site/soscsite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/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Aligning with the activities of the </a:t>
            </a:r>
            <a:r>
              <a:rPr lang="en-US" sz="2000" dirty="0">
                <a:solidFill>
                  <a:srgbClr val="FF0000"/>
                </a:solidFill>
              </a:rPr>
              <a:t>Research Data Alliance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      </a:t>
            </a:r>
            <a:r>
              <a:rPr lang="en-US" sz="2000" dirty="0" smtClean="0">
                <a:hlinkClick r:id="rId6"/>
              </a:rPr>
              <a:t>https</a:t>
            </a:r>
            <a:r>
              <a:rPr lang="en-US" sz="2000" dirty="0">
                <a:hlinkClick r:id="rId6"/>
              </a:rPr>
              <a:t>://rd-alliance.org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Working with the Marine Metadata Interoperability Project and utilizing its Ontology Repository &amp; Registry: </a:t>
            </a:r>
            <a:br>
              <a:rPr lang="en-US" sz="2000" dirty="0" smtClean="0"/>
            </a:br>
            <a:r>
              <a:rPr lang="en-US" sz="2000" dirty="0" smtClean="0"/>
              <a:t>            </a:t>
            </a:r>
            <a:r>
              <a:rPr lang="en-US" sz="2000" dirty="0" smtClean="0">
                <a:hlinkClick r:id="rId7"/>
              </a:rPr>
              <a:t>http://marinemetadata.org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8"/>
              </a:rPr>
              <a:t>http://mmisw.org/orr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Coordinating with Ocean Data Interoperability Platform:  </a:t>
            </a:r>
            <a:r>
              <a:rPr lang="en-US" sz="2000" dirty="0" smtClean="0">
                <a:hlinkClick r:id="rId9"/>
              </a:rPr>
              <a:t>http://odip.org</a:t>
            </a:r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THIS PROJECT:   </a:t>
            </a:r>
            <a:r>
              <a:rPr lang="en-US" sz="2000" dirty="0" smtClean="0">
                <a:hlinkClick r:id="rId10"/>
              </a:rPr>
              <a:t>http://earthcube.org/groups/x-</a:t>
            </a:r>
            <a:r>
              <a:rPr lang="en-US" sz="2000" dirty="0" smtClean="0">
                <a:hlinkClick r:id="rId10"/>
              </a:rPr>
              <a:t>domes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janet@whoi.edu</a:t>
            </a:r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5966114"/>
            <a:ext cx="2442088" cy="8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" y="1"/>
            <a:ext cx="7623285" cy="6857999"/>
          </a:xfrm>
          <a:prstGeom prst="rect">
            <a:avLst/>
          </a:prstGeom>
        </p:spPr>
      </p:pic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" y="5940906"/>
            <a:ext cx="2324857" cy="794326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94" y="5870937"/>
            <a:ext cx="2114700" cy="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4270" y="249372"/>
            <a:ext cx="8071730" cy="2896320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35" y="5988746"/>
            <a:ext cx="2056329" cy="775149"/>
          </a:xfrm>
          <a:prstGeom prst="rect">
            <a:avLst/>
          </a:prstGeom>
        </p:spPr>
      </p:pic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" y="5923606"/>
            <a:ext cx="2305319" cy="7876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4270" y="4845538"/>
            <a:ext cx="8071730" cy="1078068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2928" r="2167" b="2905"/>
          <a:stretch/>
        </p:blipFill>
        <p:spPr>
          <a:xfrm>
            <a:off x="1094154" y="586154"/>
            <a:ext cx="6877538" cy="51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367" y="5443742"/>
            <a:ext cx="360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                             Standards-based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(machine-to-machine harvesting)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454572" y="3543300"/>
            <a:ext cx="2276475" cy="1771650"/>
          </a:xfrm>
          <a:prstGeom prst="rightArrowCallout">
            <a:avLst/>
          </a:prstGeom>
          <a:solidFill>
            <a:srgbClr val="FFFF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kern="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Research and survey data served with associated metadata in a community-adopted, standards-based framework</a:t>
            </a:r>
            <a:endParaRPr lang="en-US" sz="1100" kern="0" dirty="0">
              <a:solidFill>
                <a:sysClr val="window" lastClr="FFFFFF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454572" y="1752600"/>
            <a:ext cx="2324100" cy="1362075"/>
          </a:xfrm>
          <a:prstGeom prst="rightArrowCallout">
            <a:avLst/>
          </a:prstGeom>
          <a:solidFill>
            <a:srgbClr val="FFFF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Sensor Manufacturers and domain experts develop sensor and processing </a:t>
            </a:r>
            <a:r>
              <a:rPr lang="en-US" sz="1100" dirty="0" smtClean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descriptions in standards-based encodings</a:t>
            </a:r>
            <a:endParaRPr lang="en-US" sz="1100" dirty="0">
              <a:solidFill>
                <a:prstClr val="black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1" name="Arc 10"/>
          <p:cNvSpPr/>
          <p:nvPr/>
        </p:nvSpPr>
        <p:spPr>
          <a:xfrm>
            <a:off x="1092747" y="1870946"/>
            <a:ext cx="1905164" cy="1243729"/>
          </a:xfrm>
          <a:prstGeom prst="arc">
            <a:avLst>
              <a:gd name="adj1" fmla="val 16200000"/>
              <a:gd name="adj2" fmla="val 102083"/>
            </a:avLst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12272" y="381000"/>
            <a:ext cx="4079329" cy="6001067"/>
            <a:chOff x="0" y="0"/>
            <a:chExt cx="4467225" cy="5638800"/>
          </a:xfrm>
        </p:grpSpPr>
        <p:sp>
          <p:nvSpPr>
            <p:cNvPr id="13" name="Right Arrow Callout 12"/>
            <p:cNvSpPr/>
            <p:nvPr/>
          </p:nvSpPr>
          <p:spPr>
            <a:xfrm>
              <a:off x="0" y="0"/>
              <a:ext cx="4467225" cy="723900"/>
            </a:xfrm>
            <a:prstGeom prst="rightArrowCallou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NOAA/NDBC</a:t>
              </a:r>
              <a: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/>
              </a:r>
              <a:b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provides 24/7 QC;</a:t>
              </a:r>
              <a:b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Feeds National </a:t>
              </a:r>
              <a:r>
                <a:rPr lang="en-US" sz="1100" b="1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IOOS </a:t>
              </a:r>
              <a: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backbone;</a:t>
              </a:r>
            </a:p>
          </p:txBody>
        </p:sp>
        <p:sp>
          <p:nvSpPr>
            <p:cNvPr id="14" name="Right Arrow Callout 13"/>
            <p:cNvSpPr/>
            <p:nvPr/>
          </p:nvSpPr>
          <p:spPr>
            <a:xfrm>
              <a:off x="0" y="819150"/>
              <a:ext cx="4467225" cy="685800"/>
            </a:xfrm>
            <a:prstGeom prst="rightArrowCallou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NOAA/NODC</a:t>
              </a: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/>
              </a:r>
              <a:b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provides national archival for valued data sets (they can determine the value)</a:t>
              </a:r>
            </a:p>
          </p:txBody>
        </p:sp>
        <p:sp>
          <p:nvSpPr>
            <p:cNvPr id="15" name="Right Arrow Callout 14"/>
            <p:cNvSpPr/>
            <p:nvPr/>
          </p:nvSpPr>
          <p:spPr>
            <a:xfrm>
              <a:off x="0" y="1609725"/>
              <a:ext cx="4419600" cy="847725"/>
            </a:xfrm>
            <a:prstGeom prst="rightArrowCallou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NSF/OOI; NSF/R2R; NSF/BCODMO</a:t>
              </a:r>
              <a:br>
                <a:rPr lang="en-US" sz="1100" b="1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provides community-based integration with tools and QC, along with discovery and mapping opportunities</a:t>
              </a:r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0" y="2552700"/>
              <a:ext cx="4419600" cy="923925"/>
            </a:xfrm>
            <a:prstGeom prst="rightArrowCallou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Real-time Rapid Response</a:t>
              </a: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/>
              </a:r>
              <a:b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integration can be accomplished quickly and reliably by communicating metadata in standards-based systems</a:t>
              </a:r>
            </a:p>
          </p:txBody>
        </p:sp>
        <p:sp>
          <p:nvSpPr>
            <p:cNvPr id="17" name="Right Arrow Callout 16"/>
            <p:cNvSpPr/>
            <p:nvPr/>
          </p:nvSpPr>
          <p:spPr>
            <a:xfrm>
              <a:off x="0" y="3581400"/>
              <a:ext cx="4362450" cy="904875"/>
            </a:xfrm>
            <a:prstGeom prst="rightArrowCallout">
              <a:avLst>
                <a:gd name="adj1" fmla="val 19690"/>
                <a:gd name="adj2" fmla="val 25000"/>
                <a:gd name="adj3" fmla="val 25000"/>
                <a:gd name="adj4" fmla="val 64977"/>
              </a:avLst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Modeling</a:t>
              </a:r>
              <a: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/>
              </a:r>
              <a:b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using translation tools from the cloud, modelers have access to a broader source of information</a:t>
              </a:r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0" y="4581525"/>
              <a:ext cx="4362450" cy="1057275"/>
            </a:xfrm>
            <a:prstGeom prst="rightArrowCallou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ANYONE</a:t>
              </a: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/>
              </a:r>
              <a:b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</a:br>
              <a:r>
                <a:rPr lang="en-US" sz="1100" dirty="0">
                  <a:solidFill>
                    <a:prstClr val="black"/>
                  </a:solidFill>
                  <a:latin typeface="Cambria"/>
                  <a:ea typeface="Times New Roman"/>
                  <a:cs typeface="Times New Roman"/>
                </a:rPr>
                <a:t>By fully describing data, sensors and processing with associated provenance, data can be discovered and explored for any program</a:t>
              </a:r>
            </a:p>
          </p:txBody>
        </p:sp>
      </p:grpSp>
      <p:sp>
        <p:nvSpPr>
          <p:cNvPr id="19" name="Arc 18"/>
          <p:cNvSpPr/>
          <p:nvPr/>
        </p:nvSpPr>
        <p:spPr>
          <a:xfrm>
            <a:off x="3286946" y="1569323"/>
            <a:ext cx="1526955" cy="1728628"/>
          </a:xfrm>
          <a:prstGeom prst="arc">
            <a:avLst/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419350" y="2343943"/>
            <a:ext cx="1962150" cy="2114550"/>
          </a:xfrm>
          <a:prstGeom prst="cloud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kern="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Converters;</a:t>
            </a:r>
            <a:br>
              <a:rPr lang="en-US" sz="1100" kern="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1100" kern="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QC algorithms; vocabularies &amp; ontologies; analysis and visualization tools</a:t>
            </a:r>
            <a:endParaRPr lang="en-US" sz="1100" kern="0" dirty="0">
              <a:solidFill>
                <a:sysClr val="window" lastClr="FFFFFF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21" name="Arc 20"/>
          <p:cNvSpPr/>
          <p:nvPr/>
        </p:nvSpPr>
        <p:spPr>
          <a:xfrm>
            <a:off x="2085975" y="819308"/>
            <a:ext cx="2581275" cy="3027680"/>
          </a:xfrm>
          <a:prstGeom prst="arc">
            <a:avLst/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>
            <a:off x="1711955" y="3263640"/>
            <a:ext cx="666748" cy="378561"/>
          </a:xfrm>
          <a:prstGeom prst="arc">
            <a:avLst>
              <a:gd name="adj1" fmla="val 10559149"/>
              <a:gd name="adj2" fmla="val 21300598"/>
            </a:avLst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>
            <a:off x="2533649" y="4458493"/>
            <a:ext cx="2177285" cy="1970498"/>
          </a:xfrm>
          <a:prstGeom prst="arc">
            <a:avLst>
              <a:gd name="adj1" fmla="val 16199998"/>
              <a:gd name="adj2" fmla="val 128831"/>
            </a:avLst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10200000" lon="1080000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3929884" y="2514101"/>
            <a:ext cx="781050" cy="409575"/>
          </a:xfrm>
          <a:prstGeom prst="arc">
            <a:avLst>
              <a:gd name="adj1" fmla="val 16200000"/>
              <a:gd name="adj2" fmla="val 102083"/>
            </a:avLst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>
            <a:off x="4029075" y="3642201"/>
            <a:ext cx="704850" cy="409575"/>
          </a:xfrm>
          <a:prstGeom prst="arc">
            <a:avLst>
              <a:gd name="adj1" fmla="val 16200000"/>
              <a:gd name="adj2" fmla="val 102083"/>
            </a:avLst>
          </a:prstGeom>
          <a:noFill/>
          <a:ln w="2222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  <a:scene3d>
            <a:camera prst="orthographicFront">
              <a:rot lat="10200000" lon="10800000" rev="6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Title 29"/>
          <p:cNvSpPr txBox="1">
            <a:spLocks/>
          </p:cNvSpPr>
          <p:nvPr/>
        </p:nvSpPr>
        <p:spPr>
          <a:xfrm>
            <a:off x="520999" y="228600"/>
            <a:ext cx="4079328" cy="749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/>
              <a:t>GOAL: two paths </a:t>
            </a:r>
            <a:br>
              <a:rPr lang="en-US" sz="1800" i="1" dirty="0" smtClean="0"/>
            </a:br>
            <a:r>
              <a:rPr lang="en-US" sz="1800" i="1" dirty="0" smtClean="0"/>
              <a:t>Described well enough for assessment of data for specified use and for a repurposed application</a:t>
            </a:r>
            <a:endParaRPr lang="en-US" sz="1800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3469" y="5613554"/>
            <a:ext cx="1178555" cy="0"/>
          </a:xfrm>
          <a:prstGeom prst="straightConnector1">
            <a:avLst/>
          </a:prstGeom>
          <a:ln w="25400" cmpd="dbl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42747" y="6163121"/>
            <a:ext cx="3705307" cy="369332"/>
            <a:chOff x="715442" y="6382067"/>
            <a:chExt cx="3705307" cy="369332"/>
          </a:xfrm>
        </p:grpSpPr>
        <p:sp>
          <p:nvSpPr>
            <p:cNvPr id="29" name="Notched Right Arrow 28"/>
            <p:cNvSpPr/>
            <p:nvPr/>
          </p:nvSpPr>
          <p:spPr>
            <a:xfrm>
              <a:off x="715442" y="6440827"/>
              <a:ext cx="754609" cy="253428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52739" y="6382067"/>
              <a:ext cx="2868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User-based  Frameworks</a:t>
              </a:r>
            </a:p>
          </p:txBody>
        </p:sp>
      </p:grpSp>
      <p:sp>
        <p:nvSpPr>
          <p:cNvPr id="31" name="Donut 30"/>
          <p:cNvSpPr/>
          <p:nvPr/>
        </p:nvSpPr>
        <p:spPr>
          <a:xfrm>
            <a:off x="0" y="1252777"/>
            <a:ext cx="2895600" cy="5087127"/>
          </a:xfrm>
          <a:prstGeom prst="donut">
            <a:avLst>
              <a:gd name="adj" fmla="val 3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3CCF2E-41EA-4405-B85D-63153074E0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8" y="887085"/>
            <a:ext cx="8284089" cy="4844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0377" y="1850409"/>
            <a:ext cx="23153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SensorML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17309"/>
            <a:ext cx="9143999" cy="61122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Standards in Sensor Metadata Interoperability</a:t>
            </a:r>
            <a:br>
              <a:rPr lang="en-US" sz="2400" b="1" dirty="0" smtClean="0"/>
            </a:br>
            <a:r>
              <a:rPr lang="en-US" sz="2400" b="1" dirty="0" smtClean="0"/>
              <a:t> (q2o.whoi.edu with funding from NOAA-IOOS 2007-11)	</a:t>
            </a:r>
            <a:endParaRPr lang="en-US" sz="2400" b="1" dirty="0"/>
          </a:p>
        </p:txBody>
      </p:sp>
      <p:sp>
        <p:nvSpPr>
          <p:cNvPr id="3" name="Oval 2"/>
          <p:cNvSpPr/>
          <p:nvPr/>
        </p:nvSpPr>
        <p:spPr>
          <a:xfrm>
            <a:off x="4474308" y="1270144"/>
            <a:ext cx="698838" cy="683702"/>
          </a:xfrm>
          <a:prstGeom prst="ellipse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6462" y="946976"/>
            <a:ext cx="236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GetObservation</a:t>
            </a:r>
            <a:endParaRPr lang="en-US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532" y="1039311"/>
            <a:ext cx="236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O&amp;M	</a:t>
            </a:r>
            <a:endParaRPr lang="en-US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703" y="2165960"/>
            <a:ext cx="236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DescribeSensor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4422" y="178820"/>
            <a:ext cx="32826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>
                <a:ln/>
                <a:solidFill>
                  <a:schemeClr val="accent3"/>
                </a:solidFill>
              </a:rPr>
              <a:t>G</a:t>
            </a:r>
            <a:r>
              <a:rPr lang="en-US" sz="2400" b="1" dirty="0" err="1" smtClean="0">
                <a:ln/>
                <a:solidFill>
                  <a:schemeClr val="accent3"/>
                </a:solidFill>
              </a:rPr>
              <a:t>etCapabilities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-2794000" y="3204308"/>
            <a:ext cx="214923" cy="457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755763" y="679562"/>
            <a:ext cx="982147" cy="2162127"/>
          </a:xfrm>
          <a:prstGeom prst="rightBrac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46" y="275860"/>
            <a:ext cx="7693457" cy="61122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Standards in Sensor Interoperability</a:t>
            </a:r>
            <a:endParaRPr lang="en-US" sz="2400" b="1" dirty="0"/>
          </a:p>
        </p:txBody>
      </p:sp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" y="5934087"/>
            <a:ext cx="2366669" cy="808612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55" y="5869866"/>
            <a:ext cx="2153775" cy="811882"/>
          </a:xfrm>
          <a:prstGeom prst="rect">
            <a:avLst/>
          </a:prstGeom>
        </p:spPr>
      </p:pic>
      <p:sp>
        <p:nvSpPr>
          <p:cNvPr id="43" name="Round Diagonal Corner Rectangle 42"/>
          <p:cNvSpPr/>
          <p:nvPr/>
        </p:nvSpPr>
        <p:spPr>
          <a:xfrm>
            <a:off x="502338" y="889642"/>
            <a:ext cx="7706545" cy="1944945"/>
          </a:xfrm>
          <a:prstGeom prst="round2Diag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ecagon 5"/>
          <p:cNvSpPr/>
          <p:nvPr/>
        </p:nvSpPr>
        <p:spPr>
          <a:xfrm>
            <a:off x="858574" y="1323350"/>
            <a:ext cx="1077484" cy="1077531"/>
          </a:xfrm>
          <a:prstGeom prst="dec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Sensor MFGR	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36058" y="2004891"/>
            <a:ext cx="944796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>
            <a:off x="1796661" y="3091171"/>
            <a:ext cx="1803371" cy="905133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5359008" y="1709583"/>
            <a:ext cx="1548847" cy="66268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OWL/RDF Vocabularies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042448" y="1709583"/>
            <a:ext cx="1501969" cy="59061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SensorML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9615" y="2027119"/>
            <a:ext cx="712469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 Diagonal Corner Rectangle 18"/>
          <p:cNvSpPr/>
          <p:nvPr/>
        </p:nvSpPr>
        <p:spPr>
          <a:xfrm>
            <a:off x="3924876" y="3091172"/>
            <a:ext cx="1945251" cy="90513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Management	</a:t>
            </a:r>
            <a:endParaRPr lang="en-US" dirty="0"/>
          </a:p>
        </p:txBody>
      </p:sp>
      <p:sp>
        <p:nvSpPr>
          <p:cNvPr id="22" name="Smiley Face 21"/>
          <p:cNvSpPr/>
          <p:nvPr/>
        </p:nvSpPr>
        <p:spPr>
          <a:xfrm>
            <a:off x="2868926" y="4513528"/>
            <a:ext cx="1462211" cy="1050143"/>
          </a:xfrm>
          <a:prstGeom prst="smileyFac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r>
              <a:rPr lang="en-US" sz="1600" dirty="0" smtClean="0"/>
              <a:t>SENSOR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80854" y="2500556"/>
            <a:ext cx="517827" cy="47343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79504" y="4040090"/>
            <a:ext cx="402699" cy="47343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996023" y="4151200"/>
            <a:ext cx="423740" cy="341914"/>
          </a:xfrm>
          <a:prstGeom prst="line">
            <a:avLst/>
          </a:prstGeom>
          <a:ln>
            <a:headEnd type="triangle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70446" y="2463942"/>
            <a:ext cx="588562" cy="527555"/>
          </a:xfrm>
          <a:prstGeom prst="line">
            <a:avLst/>
          </a:prstGeom>
          <a:ln>
            <a:headEnd type="triangle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96023" y="2500556"/>
            <a:ext cx="258335" cy="490941"/>
          </a:xfrm>
          <a:prstGeom prst="line">
            <a:avLst/>
          </a:prstGeom>
          <a:ln>
            <a:headEnd type="triangle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6661" y="889642"/>
            <a:ext cx="641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Manufacturer creates content utilizing OGC and W3C Standards (</a:t>
            </a:r>
            <a:r>
              <a:rPr lang="en-US" dirty="0" err="1" smtClean="0"/>
              <a:t>SensorML</a:t>
            </a:r>
            <a:r>
              <a:rPr lang="en-US" dirty="0" smtClean="0"/>
              <a:t> and OWL/RDF) on the WWW 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6573815" y="2275975"/>
            <a:ext cx="2053257" cy="3045813"/>
          </a:xfrm>
          <a:prstGeom prst="can">
            <a:avLst/>
          </a:prstGeom>
          <a:solidFill>
            <a:schemeClr val="accent5">
              <a:lumMod val="60000"/>
              <a:lumOff val="40000"/>
              <a:alpha val="1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Content describes information needed to configure sensor; conduct quality control and describe sensing and processing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264"/>
            <a:ext cx="2366669" cy="808612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1" y="5833976"/>
            <a:ext cx="2153777" cy="811882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714415" y="696247"/>
            <a:ext cx="5854638" cy="4998180"/>
          </a:xfrm>
          <a:prstGeom prst="round2DiagRect">
            <a:avLst>
              <a:gd name="adj1" fmla="val 16667"/>
              <a:gd name="adj2" fmla="val 325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Operations Management System harvests web-based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SensorML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(to parse content needed for PUCK; configuration, identification and connection)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3" name="Round Diagonal Corner Rectangle 42"/>
          <p:cNvSpPr/>
          <p:nvPr/>
        </p:nvSpPr>
        <p:spPr>
          <a:xfrm>
            <a:off x="494293" y="487914"/>
            <a:ext cx="7706545" cy="1944945"/>
          </a:xfrm>
          <a:prstGeom prst="round2Diag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ecagon 5"/>
          <p:cNvSpPr/>
          <p:nvPr/>
        </p:nvSpPr>
        <p:spPr>
          <a:xfrm>
            <a:off x="850529" y="921622"/>
            <a:ext cx="1077484" cy="1077531"/>
          </a:xfrm>
          <a:prstGeom prst="dec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Sensor MFGR	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28013" y="1603163"/>
            <a:ext cx="944796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1570" y="1625391"/>
            <a:ext cx="712469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 Diagonal Corner Rectangle 13"/>
          <p:cNvSpPr/>
          <p:nvPr/>
        </p:nvSpPr>
        <p:spPr>
          <a:xfrm>
            <a:off x="5350963" y="1307855"/>
            <a:ext cx="1548847" cy="66268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OWL/RDF Vocabularies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034403" y="1307855"/>
            <a:ext cx="1501969" cy="59061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SensorML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0579" y="736956"/>
            <a:ext cx="137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20758" y="3873388"/>
            <a:ext cx="1462211" cy="1821039"/>
            <a:chOff x="3829873" y="3677762"/>
            <a:chExt cx="1462211" cy="1821039"/>
          </a:xfrm>
        </p:grpSpPr>
        <p:sp>
          <p:nvSpPr>
            <p:cNvPr id="22" name="Smiley Face 21"/>
            <p:cNvSpPr/>
            <p:nvPr/>
          </p:nvSpPr>
          <p:spPr>
            <a:xfrm>
              <a:off x="3829873" y="4448658"/>
              <a:ext cx="1462211" cy="1050143"/>
            </a:xfrm>
            <a:prstGeom prst="smileyFac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    </a:t>
              </a:r>
              <a:r>
                <a:rPr lang="en-US" sz="1600" dirty="0" smtClean="0"/>
                <a:t>SENSOR</a:t>
              </a:r>
              <a:r>
                <a:rPr lang="en-US" dirty="0" smtClean="0"/>
                <a:t>	</a:t>
              </a:r>
              <a:endParaRPr lang="en-US" dirty="0"/>
            </a:p>
          </p:txBody>
        </p:sp>
        <p:sp>
          <p:nvSpPr>
            <p:cNvPr id="25" name="32-Point Star 24"/>
            <p:cNvSpPr/>
            <p:nvPr/>
          </p:nvSpPr>
          <p:spPr>
            <a:xfrm>
              <a:off x="3889342" y="3677762"/>
              <a:ext cx="1343272" cy="822960"/>
            </a:xfrm>
            <a:prstGeom prst="star32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puck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1538" y="4122615"/>
            <a:ext cx="158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PUCK is an OGC Adopted Standard – see SOSC website</a:t>
            </a:r>
          </a:p>
        </p:txBody>
      </p:sp>
    </p:spTree>
    <p:extLst>
      <p:ext uri="{BB962C8B-B14F-4D97-AF65-F5344CB8AC3E}">
        <p14:creationId xmlns:p14="http://schemas.microsoft.com/office/powerpoint/2010/main" val="25217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6" y="5930282"/>
            <a:ext cx="2344396" cy="801002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3" y="5937283"/>
            <a:ext cx="2192853" cy="826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37" y="625229"/>
            <a:ext cx="8479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MAKE IT EASY – No one wants to look at or edit XML!</a:t>
            </a:r>
          </a:p>
          <a:p>
            <a:endParaRPr lang="en-US" sz="2400" b="1" dirty="0" smtClean="0"/>
          </a:p>
          <a:p>
            <a:endParaRPr lang="en-US" sz="2800" dirty="0"/>
          </a:p>
        </p:txBody>
      </p:sp>
      <p:pic>
        <p:nvPicPr>
          <p:cNvPr id="2" name="Picture 1" descr="Editor1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/>
          <a:stretch/>
        </p:blipFill>
        <p:spPr>
          <a:xfrm>
            <a:off x="0" y="1152769"/>
            <a:ext cx="9144000" cy="44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earthcube_full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6" y="5930282"/>
            <a:ext cx="2344396" cy="801002"/>
          </a:xfrm>
          <a:prstGeom prst="rect">
            <a:avLst/>
          </a:prstGeom>
        </p:spPr>
      </p:pic>
      <p:pic>
        <p:nvPicPr>
          <p:cNvPr id="5" name="Picture 4" descr="xdom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3" y="5937283"/>
            <a:ext cx="2192853" cy="826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837" y="625229"/>
            <a:ext cx="8479472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Also – utilize SWE 2.0 Inheritance – For EXAMPLE:</a:t>
            </a:r>
          </a:p>
          <a:p>
            <a:r>
              <a:rPr lang="en-US" sz="2800" dirty="0" smtClean="0">
                <a:hlinkClick r:id="rId5"/>
              </a:rPr>
              <a:t>http</a:t>
            </a:r>
            <a:r>
              <a:rPr lang="en-US" sz="2800" dirty="0">
                <a:hlinkClick r:id="rId5"/>
              </a:rPr>
              <a:t>://www.sensorml.com/2.0/mvco/MVCO_ObservingSystem.xml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has component:</a:t>
            </a:r>
          </a:p>
          <a:p>
            <a:r>
              <a:rPr lang="en-US" sz="2800" dirty="0" smtClean="0">
                <a:hlinkClick r:id="rId6"/>
              </a:rPr>
              <a:t>http</a:t>
            </a:r>
            <a:r>
              <a:rPr lang="en-US" sz="2800" dirty="0">
                <a:hlinkClick r:id="rId6"/>
              </a:rPr>
              <a:t>://www.sensorml.com/2.0/mvco/ADCP_System.xml</a:t>
            </a:r>
            <a:endParaRPr lang="en-US" sz="2800" dirty="0"/>
          </a:p>
          <a:p>
            <a:r>
              <a:rPr lang="en-US" sz="2800" dirty="0" smtClean="0"/>
              <a:t>which </a:t>
            </a:r>
            <a:r>
              <a:rPr lang="en-US" sz="2800" dirty="0"/>
              <a:t>has component:</a:t>
            </a:r>
          </a:p>
          <a:p>
            <a:r>
              <a:rPr lang="en-US" sz="2800" dirty="0" smtClean="0">
                <a:hlinkClick r:id="rId7"/>
              </a:rPr>
              <a:t>http</a:t>
            </a:r>
            <a:r>
              <a:rPr lang="en-US" sz="2800" dirty="0">
                <a:hlinkClick r:id="rId7"/>
              </a:rPr>
              <a:t>://www.sensorml.com/2.0/mvco/sensor/MVCO_Workhorse_1200.xml</a:t>
            </a:r>
            <a:endParaRPr lang="en-US" sz="2800" dirty="0"/>
          </a:p>
          <a:p>
            <a:r>
              <a:rPr lang="en-US" sz="2800" dirty="0" smtClean="0"/>
              <a:t>which </a:t>
            </a:r>
            <a:r>
              <a:rPr lang="en-US" sz="2800" dirty="0"/>
              <a:t>is a </a:t>
            </a:r>
            <a:r>
              <a:rPr lang="en-US" sz="2800" dirty="0" err="1"/>
              <a:t>typeOf</a:t>
            </a:r>
            <a:r>
              <a:rPr lang="en-US" sz="2800" dirty="0"/>
              <a:t>:</a:t>
            </a:r>
          </a:p>
          <a:p>
            <a:r>
              <a:rPr lang="en-US" sz="2800" dirty="0" smtClean="0">
                <a:hlinkClick r:id="rId8"/>
              </a:rPr>
              <a:t>http</a:t>
            </a:r>
            <a:r>
              <a:rPr lang="en-US" sz="2800" dirty="0">
                <a:hlinkClick r:id="rId8"/>
              </a:rPr>
              <a:t>://www.sensorml.com/2.0/mvco/sensor/RDI_Workhorse_1200.xml</a:t>
            </a:r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511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564</Words>
  <Application>Microsoft Macintosh PowerPoint</Application>
  <PresentationFormat>On-screen Show (4:3)</PresentationFormat>
  <Paragraphs>95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EarthCube Integrative Activities:  Cross-Domain Observational Metadata Environmental Sensing Network (X-DOMES)  September 2015 – August 2017  Focusing on Sensor Metadata Creation; Data Quality Assessment; Sensor Metadata Interoperability; Content Management  using community adopted standards  OGC:   SWE; SOS; SensorML; W3C:  Semantic Web; RDF; OWL  PI:  Janet Fredericks, Woods Hole Oceanographic Institution Co:Pis Krzyzstof Janowicz (UCSB), Mike Botts, Carlos Rueda (MBARI), Felimon Gayanillo (TAMUCC)  &amp; consulting with John Graybeal (MMI)  Oceanology International-SWE Marine Profile Workshop March – 2016 </vt:lpstr>
      <vt:lpstr>PowerPoint Presentation</vt:lpstr>
      <vt:lpstr>PowerPoint Presentation</vt:lpstr>
      <vt:lpstr>PowerPoint Presentation</vt:lpstr>
      <vt:lpstr>Standards in Sensor Metadata Interoperability  (q2o.whoi.edu with funding from NOAA-IOOS 2007-11) </vt:lpstr>
      <vt:lpstr>Standards in Sensor Interoperability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in Sensor Interoperability</dc:title>
  <dc:creator>anonymous reviewer</dc:creator>
  <cp:lastModifiedBy>anonymous reviewer</cp:lastModifiedBy>
  <cp:revision>65</cp:revision>
  <dcterms:created xsi:type="dcterms:W3CDTF">2015-11-18T21:14:44Z</dcterms:created>
  <dcterms:modified xsi:type="dcterms:W3CDTF">2016-03-14T18:25:55Z</dcterms:modified>
</cp:coreProperties>
</file>