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sldIdLst>
    <p:sldId id="256" r:id="rId2"/>
    <p:sldId id="348" r:id="rId3"/>
    <p:sldId id="257" r:id="rId4"/>
    <p:sldId id="262" r:id="rId5"/>
    <p:sldId id="263" r:id="rId6"/>
    <p:sldId id="300" r:id="rId7"/>
    <p:sldId id="261" r:id="rId8"/>
    <p:sldId id="303" r:id="rId9"/>
    <p:sldId id="346" r:id="rId10"/>
    <p:sldId id="330" r:id="rId11"/>
    <p:sldId id="325" r:id="rId12"/>
    <p:sldId id="331" r:id="rId13"/>
    <p:sldId id="332" r:id="rId14"/>
    <p:sldId id="333" r:id="rId15"/>
    <p:sldId id="269" r:id="rId16"/>
    <p:sldId id="311" r:id="rId17"/>
    <p:sldId id="314" r:id="rId18"/>
    <p:sldId id="297" r:id="rId19"/>
    <p:sldId id="298" r:id="rId20"/>
    <p:sldId id="299" r:id="rId21"/>
    <p:sldId id="317" r:id="rId22"/>
    <p:sldId id="315" r:id="rId23"/>
    <p:sldId id="316" r:id="rId24"/>
    <p:sldId id="312" r:id="rId25"/>
    <p:sldId id="260" r:id="rId26"/>
    <p:sldId id="258" r:id="rId27"/>
    <p:sldId id="278" r:id="rId28"/>
    <p:sldId id="279" r:id="rId29"/>
    <p:sldId id="280" r:id="rId30"/>
    <p:sldId id="338" r:id="rId31"/>
    <p:sldId id="347" r:id="rId32"/>
    <p:sldId id="318" r:id="rId33"/>
    <p:sldId id="329" r:id="rId34"/>
    <p:sldId id="339" r:id="rId35"/>
    <p:sldId id="327" r:id="rId36"/>
    <p:sldId id="320" r:id="rId37"/>
    <p:sldId id="328" r:id="rId38"/>
    <p:sldId id="321" r:id="rId39"/>
    <p:sldId id="337" r:id="rId40"/>
    <p:sldId id="281" r:id="rId41"/>
    <p:sldId id="344" r:id="rId42"/>
    <p:sldId id="345" r:id="rId43"/>
    <p:sldId id="290" r:id="rId44"/>
    <p:sldId id="349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32A4"/>
    <a:srgbClr val="CED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24" autoAdjust="0"/>
    <p:restoredTop sz="85435" autoAdjust="0"/>
  </p:normalViewPr>
  <p:slideViewPr>
    <p:cSldViewPr>
      <p:cViewPr varScale="1">
        <p:scale>
          <a:sx n="76" d="100"/>
          <a:sy n="76" d="100"/>
        </p:scale>
        <p:origin x="1723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9ED6E-9970-4DE8-87C5-5CA8BFC43710}" type="doc">
      <dgm:prSet loTypeId="urn:microsoft.com/office/officeart/2009/3/layout/Descending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F7C3F96-B00E-449C-B0E0-16BB879EAD85}">
      <dgm:prSet phldrT="[Text]"/>
      <dgm:spPr/>
      <dgm:t>
        <a:bodyPr/>
        <a:lstStyle/>
        <a:p>
          <a:r>
            <a:rPr lang="en-GB" dirty="0" smtClean="0"/>
            <a:t>Sensor passes UUID through to base station</a:t>
          </a:r>
          <a:endParaRPr lang="en-GB" dirty="0"/>
        </a:p>
      </dgm:t>
    </dgm:pt>
    <dgm:pt modelId="{4B9D56B5-A411-4223-82A3-27B313538E3E}" type="parTrans" cxnId="{54E7768D-2853-4C0C-96C2-36ED2B2DC9B1}">
      <dgm:prSet/>
      <dgm:spPr/>
      <dgm:t>
        <a:bodyPr/>
        <a:lstStyle/>
        <a:p>
          <a:endParaRPr lang="en-GB"/>
        </a:p>
      </dgm:t>
    </dgm:pt>
    <dgm:pt modelId="{2187E18D-A620-49E3-9B4B-CFE0847A884A}" type="sibTrans" cxnId="{54E7768D-2853-4C0C-96C2-36ED2B2DC9B1}">
      <dgm:prSet/>
      <dgm:spPr/>
      <dgm:t>
        <a:bodyPr/>
        <a:lstStyle/>
        <a:p>
          <a:endParaRPr lang="en-GB"/>
        </a:p>
      </dgm:t>
    </dgm:pt>
    <dgm:pt modelId="{6E8076DC-F3BC-4F29-8942-59C6F60C0A65}">
      <dgm:prSet phldrT="[Text]"/>
      <dgm:spPr/>
      <dgm:t>
        <a:bodyPr/>
        <a:lstStyle/>
        <a:p>
          <a:r>
            <a:rPr lang="en-GB" dirty="0" smtClean="0"/>
            <a:t>Platform</a:t>
          </a:r>
          <a:endParaRPr lang="en-GB" dirty="0"/>
        </a:p>
      </dgm:t>
    </dgm:pt>
    <dgm:pt modelId="{D95AD725-97C5-4B95-96B5-16D3C02A65A1}" type="parTrans" cxnId="{44D85B0E-C672-4EB1-BEBB-F4A353406DD0}">
      <dgm:prSet/>
      <dgm:spPr/>
      <dgm:t>
        <a:bodyPr/>
        <a:lstStyle/>
        <a:p>
          <a:endParaRPr lang="en-GB"/>
        </a:p>
      </dgm:t>
    </dgm:pt>
    <dgm:pt modelId="{2EBC7983-C418-47D4-9744-4CF768FFF9E2}" type="sibTrans" cxnId="{44D85B0E-C672-4EB1-BEBB-F4A353406DD0}">
      <dgm:prSet/>
      <dgm:spPr/>
      <dgm:t>
        <a:bodyPr/>
        <a:lstStyle/>
        <a:p>
          <a:endParaRPr lang="en-GB"/>
        </a:p>
      </dgm:t>
    </dgm:pt>
    <dgm:pt modelId="{D93EE838-C45B-4A16-AB5F-01F9A0AC1C3C}">
      <dgm:prSet phldrT="[Text]"/>
      <dgm:spPr/>
      <dgm:t>
        <a:bodyPr/>
        <a:lstStyle/>
        <a:p>
          <a:r>
            <a:rPr lang="en-GB" dirty="0" smtClean="0"/>
            <a:t>Satellite</a:t>
          </a:r>
          <a:endParaRPr lang="en-GB" dirty="0"/>
        </a:p>
      </dgm:t>
    </dgm:pt>
    <dgm:pt modelId="{AE8B4373-4B6B-4389-B0F7-5D346FDCDE4E}" type="parTrans" cxnId="{930985A6-7951-41CA-8E17-ECBBAD503AFB}">
      <dgm:prSet/>
      <dgm:spPr/>
      <dgm:t>
        <a:bodyPr/>
        <a:lstStyle/>
        <a:p>
          <a:endParaRPr lang="en-GB"/>
        </a:p>
      </dgm:t>
    </dgm:pt>
    <dgm:pt modelId="{09C32CE9-988B-45A6-BB71-4D651AD462F1}" type="sibTrans" cxnId="{930985A6-7951-41CA-8E17-ECBBAD503AFB}">
      <dgm:prSet/>
      <dgm:spPr/>
      <dgm:t>
        <a:bodyPr/>
        <a:lstStyle/>
        <a:p>
          <a:endParaRPr lang="en-GB"/>
        </a:p>
      </dgm:t>
    </dgm:pt>
    <dgm:pt modelId="{8D446824-44D3-4D5F-A438-B9316D5D4B75}">
      <dgm:prSet phldrT="[Text]"/>
      <dgm:spPr/>
      <dgm:t>
        <a:bodyPr/>
        <a:lstStyle/>
        <a:p>
          <a:r>
            <a:rPr lang="en-GB" dirty="0" smtClean="0"/>
            <a:t>Base station/</a:t>
          </a:r>
        </a:p>
        <a:p>
          <a:r>
            <a:rPr lang="en-GB" dirty="0" smtClean="0"/>
            <a:t>Data centre</a:t>
          </a:r>
        </a:p>
      </dgm:t>
    </dgm:pt>
    <dgm:pt modelId="{E0ED4C30-0E5F-45FB-8BB9-D580BF2066F5}" type="parTrans" cxnId="{805F5459-FEE2-4E56-95FF-85607BDE0D6D}">
      <dgm:prSet/>
      <dgm:spPr/>
      <dgm:t>
        <a:bodyPr/>
        <a:lstStyle/>
        <a:p>
          <a:endParaRPr lang="en-GB"/>
        </a:p>
      </dgm:t>
    </dgm:pt>
    <dgm:pt modelId="{AB35F575-7CE9-4FC4-B388-DCD46C323D9E}" type="sibTrans" cxnId="{805F5459-FEE2-4E56-95FF-85607BDE0D6D}">
      <dgm:prSet/>
      <dgm:spPr/>
      <dgm:t>
        <a:bodyPr/>
        <a:lstStyle/>
        <a:p>
          <a:endParaRPr lang="en-GB"/>
        </a:p>
      </dgm:t>
    </dgm:pt>
    <dgm:pt modelId="{BE883FAC-B618-4CBD-B98D-A761A85699F6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000" dirty="0" smtClean="0">
              <a:solidFill>
                <a:schemeClr val="bg1"/>
              </a:solidFill>
            </a:rPr>
            <a:t>Data delivery by SOS service and linked ocean data library</a:t>
          </a:r>
          <a:endParaRPr lang="en-GB" sz="1800" dirty="0">
            <a:solidFill>
              <a:schemeClr val="bg1"/>
            </a:solidFill>
          </a:endParaRPr>
        </a:p>
      </dgm:t>
    </dgm:pt>
    <dgm:pt modelId="{061192A0-9C9F-4348-A9D3-3ABA16286B71}" type="parTrans" cxnId="{74645C1D-5E86-4562-BFDB-821F86A9423B}">
      <dgm:prSet/>
      <dgm:spPr/>
      <dgm:t>
        <a:bodyPr/>
        <a:lstStyle/>
        <a:p>
          <a:endParaRPr lang="en-GB"/>
        </a:p>
      </dgm:t>
    </dgm:pt>
    <dgm:pt modelId="{3704E2F9-80A4-49E9-BC2A-10A36FBACA3C}" type="sibTrans" cxnId="{74645C1D-5E86-4562-BFDB-821F86A9423B}">
      <dgm:prSet/>
      <dgm:spPr/>
      <dgm:t>
        <a:bodyPr/>
        <a:lstStyle/>
        <a:p>
          <a:endParaRPr lang="en-GB"/>
        </a:p>
      </dgm:t>
    </dgm:pt>
    <dgm:pt modelId="{A0138E00-FB30-4E2A-B5C0-A8876E147982}" type="pres">
      <dgm:prSet presAssocID="{ECF9ED6E-9970-4DE8-87C5-5CA8BFC43710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en-GB"/>
        </a:p>
      </dgm:t>
    </dgm:pt>
    <dgm:pt modelId="{C020F78E-2C11-4E44-8EEF-5011A4EDD292}" type="pres">
      <dgm:prSet presAssocID="{ECF9ED6E-9970-4DE8-87C5-5CA8BFC43710}" presName="arrowNode" presStyleLbl="node1" presStyleIdx="0" presStyleCnt="1"/>
      <dgm:spPr/>
    </dgm:pt>
    <dgm:pt modelId="{6C81AABB-EFF4-4095-82ED-90CCA99C4996}" type="pres">
      <dgm:prSet presAssocID="{BF7C3F96-B00E-449C-B0E0-16BB879EAD85}" presName="txNode1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6B9A36B-DFE9-4641-A449-62ACE15F4647}" type="pres">
      <dgm:prSet presAssocID="{6E8076DC-F3BC-4F29-8942-59C6F60C0A65}" presName="txNode2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7C503DF-3387-44B9-97EA-DE978F137FD3}" type="pres">
      <dgm:prSet presAssocID="{2EBC7983-C418-47D4-9744-4CF768FFF9E2}" presName="dotNode2" presStyleCnt="0"/>
      <dgm:spPr/>
    </dgm:pt>
    <dgm:pt modelId="{D892109E-BF70-4C59-B902-417A49F2672D}" type="pres">
      <dgm:prSet presAssocID="{2EBC7983-C418-47D4-9744-4CF768FFF9E2}" presName="dotRepeatNode" presStyleLbl="fgShp" presStyleIdx="0" presStyleCnt="3"/>
      <dgm:spPr/>
      <dgm:t>
        <a:bodyPr/>
        <a:lstStyle/>
        <a:p>
          <a:endParaRPr lang="en-GB"/>
        </a:p>
      </dgm:t>
    </dgm:pt>
    <dgm:pt modelId="{02565449-A8B3-420A-A59A-F0CD99B3817A}" type="pres">
      <dgm:prSet presAssocID="{D93EE838-C45B-4A16-AB5F-01F9A0AC1C3C}" presName="txNode3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F0F465-9B88-4047-9EE2-326DD58ED140}" type="pres">
      <dgm:prSet presAssocID="{09C32CE9-988B-45A6-BB71-4D651AD462F1}" presName="dotNode3" presStyleCnt="0"/>
      <dgm:spPr/>
    </dgm:pt>
    <dgm:pt modelId="{C09F6C88-8A20-4816-B2A0-18271A7E6AD9}" type="pres">
      <dgm:prSet presAssocID="{09C32CE9-988B-45A6-BB71-4D651AD462F1}" presName="dotRepeatNode" presStyleLbl="fgShp" presStyleIdx="1" presStyleCnt="3"/>
      <dgm:spPr/>
      <dgm:t>
        <a:bodyPr/>
        <a:lstStyle/>
        <a:p>
          <a:endParaRPr lang="en-GB"/>
        </a:p>
      </dgm:t>
    </dgm:pt>
    <dgm:pt modelId="{ED305832-0CAF-434C-BEBE-3CC6F2FDA635}" type="pres">
      <dgm:prSet presAssocID="{8D446824-44D3-4D5F-A438-B9316D5D4B75}" presName="txNode4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107F29B-DB12-4635-9C9F-26FE85ECA488}" type="pres">
      <dgm:prSet presAssocID="{AB35F575-7CE9-4FC4-B388-DCD46C323D9E}" presName="dotNode4" presStyleCnt="0"/>
      <dgm:spPr/>
    </dgm:pt>
    <dgm:pt modelId="{6F3D0927-B534-4B60-98C5-8C0B36E9ED90}" type="pres">
      <dgm:prSet presAssocID="{AB35F575-7CE9-4FC4-B388-DCD46C323D9E}" presName="dotRepeatNode" presStyleLbl="fgShp" presStyleIdx="2" presStyleCnt="3"/>
      <dgm:spPr/>
      <dgm:t>
        <a:bodyPr/>
        <a:lstStyle/>
        <a:p>
          <a:endParaRPr lang="en-GB"/>
        </a:p>
      </dgm:t>
    </dgm:pt>
    <dgm:pt modelId="{274239B2-9317-4C25-B5AE-3FDEC5AB708E}" type="pres">
      <dgm:prSet presAssocID="{BE883FAC-B618-4CBD-B98D-A761A85699F6}" presName="txNode5" presStyleLbl="revTx" presStyleIdx="4" presStyleCnt="5" custLinFactNeighborY="868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5F5459-FEE2-4E56-95FF-85607BDE0D6D}" srcId="{ECF9ED6E-9970-4DE8-87C5-5CA8BFC43710}" destId="{8D446824-44D3-4D5F-A438-B9316D5D4B75}" srcOrd="3" destOrd="0" parTransId="{E0ED4C30-0E5F-45FB-8BB9-D580BF2066F5}" sibTransId="{AB35F575-7CE9-4FC4-B388-DCD46C323D9E}"/>
    <dgm:cxn modelId="{E531710D-0C69-48B5-BAE1-B2D5EBB1F8A4}" type="presOf" srcId="{2EBC7983-C418-47D4-9744-4CF768FFF9E2}" destId="{D892109E-BF70-4C59-B902-417A49F2672D}" srcOrd="0" destOrd="0" presId="urn:microsoft.com/office/officeart/2009/3/layout/DescendingProcess"/>
    <dgm:cxn modelId="{74645C1D-5E86-4562-BFDB-821F86A9423B}" srcId="{ECF9ED6E-9970-4DE8-87C5-5CA8BFC43710}" destId="{BE883FAC-B618-4CBD-B98D-A761A85699F6}" srcOrd="4" destOrd="0" parTransId="{061192A0-9C9F-4348-A9D3-3ABA16286B71}" sibTransId="{3704E2F9-80A4-49E9-BC2A-10A36FBACA3C}"/>
    <dgm:cxn modelId="{54E7768D-2853-4C0C-96C2-36ED2B2DC9B1}" srcId="{ECF9ED6E-9970-4DE8-87C5-5CA8BFC43710}" destId="{BF7C3F96-B00E-449C-B0E0-16BB879EAD85}" srcOrd="0" destOrd="0" parTransId="{4B9D56B5-A411-4223-82A3-27B313538E3E}" sibTransId="{2187E18D-A620-49E3-9B4B-CFE0847A884A}"/>
    <dgm:cxn modelId="{E83B63A1-1228-4DA3-8B10-7196167E6810}" type="presOf" srcId="{D93EE838-C45B-4A16-AB5F-01F9A0AC1C3C}" destId="{02565449-A8B3-420A-A59A-F0CD99B3817A}" srcOrd="0" destOrd="0" presId="urn:microsoft.com/office/officeart/2009/3/layout/DescendingProcess"/>
    <dgm:cxn modelId="{57AB69EE-FF83-49F2-8ADD-3B5F6D517065}" type="presOf" srcId="{ECF9ED6E-9970-4DE8-87C5-5CA8BFC43710}" destId="{A0138E00-FB30-4E2A-B5C0-A8876E147982}" srcOrd="0" destOrd="0" presId="urn:microsoft.com/office/officeart/2009/3/layout/DescendingProcess"/>
    <dgm:cxn modelId="{930985A6-7951-41CA-8E17-ECBBAD503AFB}" srcId="{ECF9ED6E-9970-4DE8-87C5-5CA8BFC43710}" destId="{D93EE838-C45B-4A16-AB5F-01F9A0AC1C3C}" srcOrd="2" destOrd="0" parTransId="{AE8B4373-4B6B-4389-B0F7-5D346FDCDE4E}" sibTransId="{09C32CE9-988B-45A6-BB71-4D651AD462F1}"/>
    <dgm:cxn modelId="{B2D570DF-9744-4738-B0C7-29C137A7DEAB}" type="presOf" srcId="{8D446824-44D3-4D5F-A438-B9316D5D4B75}" destId="{ED305832-0CAF-434C-BEBE-3CC6F2FDA635}" srcOrd="0" destOrd="0" presId="urn:microsoft.com/office/officeart/2009/3/layout/DescendingProcess"/>
    <dgm:cxn modelId="{456D31E3-F542-4D76-9E16-4AF4F47B2708}" type="presOf" srcId="{AB35F575-7CE9-4FC4-B388-DCD46C323D9E}" destId="{6F3D0927-B534-4B60-98C5-8C0B36E9ED90}" srcOrd="0" destOrd="0" presId="urn:microsoft.com/office/officeart/2009/3/layout/DescendingProcess"/>
    <dgm:cxn modelId="{F30A8859-44B0-4FB0-9437-2DB31679EA28}" type="presOf" srcId="{BF7C3F96-B00E-449C-B0E0-16BB879EAD85}" destId="{6C81AABB-EFF4-4095-82ED-90CCA99C4996}" srcOrd="0" destOrd="0" presId="urn:microsoft.com/office/officeart/2009/3/layout/DescendingProcess"/>
    <dgm:cxn modelId="{EBA9E3DD-57B7-42EB-BE79-FEE7B380DCA3}" type="presOf" srcId="{6E8076DC-F3BC-4F29-8942-59C6F60C0A65}" destId="{F6B9A36B-DFE9-4641-A449-62ACE15F4647}" srcOrd="0" destOrd="0" presId="urn:microsoft.com/office/officeart/2009/3/layout/DescendingProcess"/>
    <dgm:cxn modelId="{83DAFFBF-59D3-4D12-9E09-C2A9D9B702FC}" type="presOf" srcId="{BE883FAC-B618-4CBD-B98D-A761A85699F6}" destId="{274239B2-9317-4C25-B5AE-3FDEC5AB708E}" srcOrd="0" destOrd="0" presId="urn:microsoft.com/office/officeart/2009/3/layout/DescendingProcess"/>
    <dgm:cxn modelId="{44D85B0E-C672-4EB1-BEBB-F4A353406DD0}" srcId="{ECF9ED6E-9970-4DE8-87C5-5CA8BFC43710}" destId="{6E8076DC-F3BC-4F29-8942-59C6F60C0A65}" srcOrd="1" destOrd="0" parTransId="{D95AD725-97C5-4B95-96B5-16D3C02A65A1}" sibTransId="{2EBC7983-C418-47D4-9744-4CF768FFF9E2}"/>
    <dgm:cxn modelId="{F52134A2-5878-4D37-BB2E-F9F9C230AAD4}" type="presOf" srcId="{09C32CE9-988B-45A6-BB71-4D651AD462F1}" destId="{C09F6C88-8A20-4816-B2A0-18271A7E6AD9}" srcOrd="0" destOrd="0" presId="urn:microsoft.com/office/officeart/2009/3/layout/DescendingProcess"/>
    <dgm:cxn modelId="{1364A7FA-7155-4209-8C65-CAB014CE0A03}" type="presParOf" srcId="{A0138E00-FB30-4E2A-B5C0-A8876E147982}" destId="{C020F78E-2C11-4E44-8EEF-5011A4EDD292}" srcOrd="0" destOrd="0" presId="urn:microsoft.com/office/officeart/2009/3/layout/DescendingProcess"/>
    <dgm:cxn modelId="{8D87E737-885D-40E8-BA4C-92D634AE770F}" type="presParOf" srcId="{A0138E00-FB30-4E2A-B5C0-A8876E147982}" destId="{6C81AABB-EFF4-4095-82ED-90CCA99C4996}" srcOrd="1" destOrd="0" presId="urn:microsoft.com/office/officeart/2009/3/layout/DescendingProcess"/>
    <dgm:cxn modelId="{DF912E69-3BAB-48F0-B198-CD23AED0A1B1}" type="presParOf" srcId="{A0138E00-FB30-4E2A-B5C0-A8876E147982}" destId="{F6B9A36B-DFE9-4641-A449-62ACE15F4647}" srcOrd="2" destOrd="0" presId="urn:microsoft.com/office/officeart/2009/3/layout/DescendingProcess"/>
    <dgm:cxn modelId="{6EEFBFC0-FC4C-43F5-BBE4-AB3677ABFC09}" type="presParOf" srcId="{A0138E00-FB30-4E2A-B5C0-A8876E147982}" destId="{17C503DF-3387-44B9-97EA-DE978F137FD3}" srcOrd="3" destOrd="0" presId="urn:microsoft.com/office/officeart/2009/3/layout/DescendingProcess"/>
    <dgm:cxn modelId="{E69B59D7-6FBD-494B-AC9C-1397C84288F9}" type="presParOf" srcId="{17C503DF-3387-44B9-97EA-DE978F137FD3}" destId="{D892109E-BF70-4C59-B902-417A49F2672D}" srcOrd="0" destOrd="0" presId="urn:microsoft.com/office/officeart/2009/3/layout/DescendingProcess"/>
    <dgm:cxn modelId="{63E26249-E741-42CA-97EB-DA9EAE5502E5}" type="presParOf" srcId="{A0138E00-FB30-4E2A-B5C0-A8876E147982}" destId="{02565449-A8B3-420A-A59A-F0CD99B3817A}" srcOrd="4" destOrd="0" presId="urn:microsoft.com/office/officeart/2009/3/layout/DescendingProcess"/>
    <dgm:cxn modelId="{E262B58E-C7FF-4D4B-88A1-B38B1D9C928E}" type="presParOf" srcId="{A0138E00-FB30-4E2A-B5C0-A8876E147982}" destId="{08F0F465-9B88-4047-9EE2-326DD58ED140}" srcOrd="5" destOrd="0" presId="urn:microsoft.com/office/officeart/2009/3/layout/DescendingProcess"/>
    <dgm:cxn modelId="{A41DD3D8-EC1F-491E-A2D8-B78D9BCE25FB}" type="presParOf" srcId="{08F0F465-9B88-4047-9EE2-326DD58ED140}" destId="{C09F6C88-8A20-4816-B2A0-18271A7E6AD9}" srcOrd="0" destOrd="0" presId="urn:microsoft.com/office/officeart/2009/3/layout/DescendingProcess"/>
    <dgm:cxn modelId="{6DF7240F-A529-4BA1-A1AC-7C61B084EC25}" type="presParOf" srcId="{A0138E00-FB30-4E2A-B5C0-A8876E147982}" destId="{ED305832-0CAF-434C-BEBE-3CC6F2FDA635}" srcOrd="6" destOrd="0" presId="urn:microsoft.com/office/officeart/2009/3/layout/DescendingProcess"/>
    <dgm:cxn modelId="{CFD37E07-3E98-4554-9F00-86230CCB8671}" type="presParOf" srcId="{A0138E00-FB30-4E2A-B5C0-A8876E147982}" destId="{F107F29B-DB12-4635-9C9F-26FE85ECA488}" srcOrd="7" destOrd="0" presId="urn:microsoft.com/office/officeart/2009/3/layout/DescendingProcess"/>
    <dgm:cxn modelId="{A4E7448C-3BD7-4F96-B0D5-FB2E51581DE1}" type="presParOf" srcId="{F107F29B-DB12-4635-9C9F-26FE85ECA488}" destId="{6F3D0927-B534-4B60-98C5-8C0B36E9ED90}" srcOrd="0" destOrd="0" presId="urn:microsoft.com/office/officeart/2009/3/layout/DescendingProcess"/>
    <dgm:cxn modelId="{FF46B2D4-1B34-4BE2-84C7-0A6D72561C4F}" type="presParOf" srcId="{A0138E00-FB30-4E2A-B5C0-A8876E147982}" destId="{274239B2-9317-4C25-B5AE-3FDEC5AB708E}" srcOrd="8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7CFC06-C160-4F0B-8224-F02448A7E58F}" type="datetimeFigureOut">
              <a:rPr lang="en-GB" smtClean="0"/>
              <a:t>18/04/2016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6008D-6F5A-4747-94E3-8BB4C830DA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7791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8929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7014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D3B4A-6097-FB45-A0CD-0CBBE2D005F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4810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686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375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4142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1CDC1F-FFAA-4DEC-B84C-AB851BC998C8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54952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A748-8CA6-46FA-BD60-B4332BE1CCBE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029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BBB7DE-4ADE-4245-9D31-969C678466E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126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7052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7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8280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91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223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720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dataset may have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column named ……. And another one called sea temperature.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solves the problem of ambiguities associated with data </a:t>
            </a:r>
            <a:r>
              <a:rPr lang="en-GB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markup</a:t>
            </a: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also enables records to be interpreted by computers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we define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temperature of the water body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 temperature</a:t>
            </a:r>
          </a:p>
          <a:p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 them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A748-8CA6-46FA-BD60-B4332BE1CCB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763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NERC Vocabulary Server provides access to lists of standardised terms that cover a broad spectrum of disciplines of relevance to the oceanographic and wider community.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Therefore, by using concept URIs form these datasets, you interlink your data with a rich and fast-growing network of other data sources.</a:t>
            </a:r>
          </a:p>
          <a:p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 is based on RDF and SKOS</a:t>
            </a:r>
            <a:r>
              <a:rPr lang="en-GB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(standardized language for Linked data, widely accepted ontology for Knowledge representation)</a:t>
            </a:r>
            <a:endParaRPr lang="en-GB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63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89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45A748-8CA6-46FA-BD60-B4332BE1CCB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4809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26008D-6F5A-4747-94E3-8BB4C830DAB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403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OC powerpoint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2425"/>
            <a:ext cx="7772400" cy="6381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6DA1C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368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5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77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08822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768601"/>
            <a:ext cx="7772400" cy="5842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000" b="0" i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5501"/>
            <a:ext cx="7772400" cy="558799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500" b="1" i="0" cap="all">
                <a:solidFill>
                  <a:srgbClr val="3879A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0805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0787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1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806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5238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170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Header Arial bold 30pt dark blue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2999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 black</a:t>
            </a:r>
          </a:p>
          <a:p>
            <a:pPr lvl="2"/>
            <a:r>
              <a:rPr lang="en-GB" dirty="0" smtClean="0"/>
              <a:t>Second level whit</a:t>
            </a:r>
          </a:p>
        </p:txBody>
      </p:sp>
      <p:pic>
        <p:nvPicPr>
          <p:cNvPr id="6" name="Picture 5" descr="NOC powerpoint Ex footer.jp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25236"/>
            <a:ext cx="9144000" cy="1045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23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3000" kern="1200">
          <a:solidFill>
            <a:srgbClr val="1F204A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2000" kern="1200">
          <a:solidFill>
            <a:srgbClr val="3879AA"/>
          </a:solidFill>
          <a:latin typeface="+mn-lt"/>
          <a:ea typeface="+mn-ea"/>
          <a:cs typeface="+mn-cs"/>
        </a:defRPr>
      </a:lvl1pPr>
      <a:lvl2pPr marL="0" indent="-216000" algn="l" defTabSz="457200" rtl="0" eaLnBrk="1" latinLnBrk="0" hangingPunct="1">
        <a:spcBef>
          <a:spcPts val="48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-216000" algn="l" defTabSz="4572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30.wmf"/><Relationship Id="rId5" Type="http://schemas.openxmlformats.org/officeDocument/2006/relationships/diagramLayout" Target="../diagrams/layout1.xml"/><Relationship Id="rId10" Type="http://schemas.openxmlformats.org/officeDocument/2006/relationships/image" Target="../media/image29.jpeg"/><Relationship Id="rId4" Type="http://schemas.openxmlformats.org/officeDocument/2006/relationships/diagramData" Target="../diagrams/data1.xml"/><Relationship Id="rId9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7.png"/><Relationship Id="rId18" Type="http://schemas.openxmlformats.org/officeDocument/2006/relationships/image" Target="../media/image39.png"/><Relationship Id="rId3" Type="http://schemas.openxmlformats.org/officeDocument/2006/relationships/slide" Target="slide34.xml"/><Relationship Id="rId7" Type="http://schemas.openxmlformats.org/officeDocument/2006/relationships/slide" Target="slide42.xml"/><Relationship Id="rId12" Type="http://schemas.openxmlformats.org/officeDocument/2006/relationships/image" Target="../media/image36.png"/><Relationship Id="rId17" Type="http://schemas.openxmlformats.org/officeDocument/2006/relationships/slide" Target="slide37.xml"/><Relationship Id="rId2" Type="http://schemas.openxmlformats.org/officeDocument/2006/relationships/notesSlide" Target="../notesSlides/notesSlide17.xml"/><Relationship Id="rId16" Type="http://schemas.openxmlformats.org/officeDocument/2006/relationships/slide" Target="slide3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slide" Target="slide33.xml"/><Relationship Id="rId5" Type="http://schemas.openxmlformats.org/officeDocument/2006/relationships/slide" Target="slide32.xml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32.png"/><Relationship Id="rId9" Type="http://schemas.openxmlformats.org/officeDocument/2006/relationships/slide" Target="slide31.xml"/><Relationship Id="rId14" Type="http://schemas.openxmlformats.org/officeDocument/2006/relationships/slide" Target="slide3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30.xml"/><Relationship Id="rId4" Type="http://schemas.openxmlformats.org/officeDocument/2006/relationships/image" Target="../media/image4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3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rd_(linguistics)" TargetMode="External"/><Relationship Id="rId2" Type="http://schemas.openxmlformats.org/officeDocument/2006/relationships/hyperlink" Target="https://en.wikipedia.org/wiki/Library_and_information_scienc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n.wikipedia.org/wiki/Tag_(metadata)" TargetMode="External"/><Relationship Id="rId4" Type="http://schemas.openxmlformats.org/officeDocument/2006/relationships/hyperlink" Target="https://en.wikipedia.org/wiki/Phras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 </a:t>
            </a:r>
            <a:r>
              <a:rPr lang="en-GB" b="1" dirty="0" smtClean="0"/>
              <a:t>Vocabularies-</a:t>
            </a:r>
            <a:r>
              <a:rPr lang="en-GB" b="1" dirty="0" err="1" smtClean="0"/>
              <a:t>SeaDataNet</a:t>
            </a:r>
            <a:r>
              <a:rPr lang="en-GB" b="1" dirty="0" smtClean="0"/>
              <a:t>-SenseOCEAN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44900"/>
            <a:ext cx="6400800" cy="1080244"/>
          </a:xfrm>
        </p:spPr>
        <p:txBody>
          <a:bodyPr>
            <a:normAutofit/>
          </a:bodyPr>
          <a:lstStyle/>
          <a:p>
            <a:r>
              <a:rPr lang="en-GB" b="1" dirty="0" smtClean="0"/>
              <a:t>Alexandra </a:t>
            </a:r>
            <a:r>
              <a:rPr lang="en-GB" b="1" dirty="0" err="1" smtClean="0"/>
              <a:t>Kokkinaki</a:t>
            </a:r>
            <a:r>
              <a:rPr lang="en-GB" b="1" dirty="0"/>
              <a:t> </a:t>
            </a:r>
            <a:r>
              <a:rPr lang="en-GB" b="1" dirty="0" smtClean="0"/>
              <a:t>- NOC- BODC (United Kingdom)</a:t>
            </a:r>
          </a:p>
          <a:p>
            <a:endParaRPr lang="en-GB" b="1" dirty="0" smtClean="0"/>
          </a:p>
          <a:p>
            <a:r>
              <a:rPr lang="en-GB" b="1" dirty="0" smtClean="0"/>
              <a:t>Partly Funded by 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3933056"/>
            <a:ext cx="1512566" cy="75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5675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can Controlled vocabularies help solve “wrong results”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Dataset1 </a:t>
            </a:r>
            <a:r>
              <a:rPr lang="en-GB" dirty="0">
                <a:solidFill>
                  <a:srgbClr val="FF0000"/>
                </a:solidFill>
              </a:rPr>
              <a:t>includes </a:t>
            </a:r>
            <a:r>
              <a:rPr lang="en-GB" dirty="0">
                <a:solidFill>
                  <a:srgbClr val="92D050"/>
                </a:solidFill>
              </a:rPr>
              <a:t>Oxygen </a:t>
            </a:r>
            <a:r>
              <a:rPr lang="en-GB" dirty="0" err="1">
                <a:solidFill>
                  <a:srgbClr val="92D050"/>
                </a:solidFill>
              </a:rPr>
              <a:t>Concetration</a:t>
            </a:r>
            <a:r>
              <a:rPr lang="en-GB" dirty="0">
                <a:solidFill>
                  <a:srgbClr val="92D050"/>
                </a:solidFill>
              </a:rPr>
              <a:t> </a:t>
            </a:r>
            <a:r>
              <a:rPr lang="en-GB" dirty="0"/>
              <a:t>(</a:t>
            </a:r>
            <a:r>
              <a:rPr lang="en-GB" dirty="0" err="1">
                <a:solidFill>
                  <a:srgbClr val="FFC000"/>
                </a:solidFill>
              </a:rPr>
              <a:t>mM</a:t>
            </a:r>
            <a:r>
              <a:rPr lang="en-GB" dirty="0"/>
              <a:t>) and </a:t>
            </a:r>
            <a:r>
              <a:rPr lang="en-GB" dirty="0">
                <a:solidFill>
                  <a:schemeClr val="accent1"/>
                </a:solidFill>
              </a:rPr>
              <a:t>Air saturation</a:t>
            </a:r>
            <a:r>
              <a:rPr lang="en-GB" dirty="0"/>
              <a:t> (</a:t>
            </a:r>
            <a:r>
              <a:rPr lang="en-GB" dirty="0" err="1">
                <a:solidFill>
                  <a:schemeClr val="accent2"/>
                </a:solidFill>
              </a:rPr>
              <a:t>pecrent</a:t>
            </a:r>
            <a:r>
              <a:rPr lang="en-GB" dirty="0"/>
              <a:t>) measurements.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7030A0"/>
                </a:solidFill>
              </a:rPr>
              <a:t>Dataset2 </a:t>
            </a:r>
            <a:r>
              <a:rPr lang="en-GB" dirty="0">
                <a:solidFill>
                  <a:srgbClr val="FF0000"/>
                </a:solidFill>
              </a:rPr>
              <a:t>includes </a:t>
            </a:r>
            <a:r>
              <a:rPr lang="en-GB" dirty="0">
                <a:solidFill>
                  <a:srgbClr val="92D050"/>
                </a:solidFill>
              </a:rPr>
              <a:t>cO</a:t>
            </a:r>
            <a:r>
              <a:rPr lang="en-GB" baseline="-25000" dirty="0">
                <a:solidFill>
                  <a:srgbClr val="92D050"/>
                </a:solidFill>
              </a:rPr>
              <a:t>2</a:t>
            </a:r>
            <a:r>
              <a:rPr lang="en-GB" dirty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C000"/>
                </a:solidFill>
              </a:rPr>
              <a:t>mmol</a:t>
            </a:r>
            <a:r>
              <a:rPr lang="en-GB" dirty="0">
                <a:solidFill>
                  <a:srgbClr val="FFC000"/>
                </a:solidFill>
              </a:rPr>
              <a:t>/L</a:t>
            </a:r>
            <a:r>
              <a:rPr lang="en-GB" dirty="0">
                <a:solidFill>
                  <a:srgbClr val="FF0000"/>
                </a:solidFill>
              </a:rPr>
              <a:t>) and </a:t>
            </a:r>
            <a:r>
              <a:rPr lang="en-GB" dirty="0">
                <a:solidFill>
                  <a:schemeClr val="accent1"/>
                </a:solidFill>
              </a:rPr>
              <a:t>air saturation </a:t>
            </a:r>
            <a:r>
              <a:rPr lang="en-GB" dirty="0"/>
              <a:t>(</a:t>
            </a:r>
            <a:r>
              <a:rPr lang="en-GB" dirty="0">
                <a:solidFill>
                  <a:schemeClr val="accent2"/>
                </a:solidFill>
              </a:rPr>
              <a:t>%</a:t>
            </a:r>
            <a:r>
              <a:rPr lang="en-GB" dirty="0"/>
              <a:t>) measurements</a:t>
            </a:r>
            <a:r>
              <a:rPr lang="en-GB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GB" dirty="0"/>
          </a:p>
          <a:p>
            <a:endParaRPr lang="en-GB" dirty="0" smtClean="0"/>
          </a:p>
        </p:txBody>
      </p:sp>
      <p:sp>
        <p:nvSpPr>
          <p:cNvPr id="4" name="Rectangle 3"/>
          <p:cNvSpPr/>
          <p:nvPr/>
        </p:nvSpPr>
        <p:spPr>
          <a:xfrm>
            <a:off x="179512" y="3212976"/>
            <a:ext cx="4104456" cy="108012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92D050"/>
                </a:solidFill>
              </a:rPr>
              <a:t>http://vocab.nerc.ac.uk/collection/P01/current/DOXYOP01/</a:t>
            </a:r>
            <a:r>
              <a:rPr lang="en-GB" sz="1100" dirty="0"/>
              <a:t>: </a:t>
            </a:r>
            <a:r>
              <a:rPr lang="en-GB" sz="1100" b="1" dirty="0" smtClean="0">
                <a:solidFill>
                  <a:srgbClr val="92D050"/>
                </a:solidFill>
              </a:rPr>
              <a:t>DOXYOP01: </a:t>
            </a:r>
            <a:r>
              <a:rPr lang="en-GB" sz="1100" dirty="0" smtClean="0"/>
              <a:t>Concentration </a:t>
            </a:r>
            <a:r>
              <a:rPr lang="en-GB" sz="1100" dirty="0"/>
              <a:t>of oxygen {O2} per unit volume of the water body [dissolved plus reactive particulate phase] by in-situ oxygen </a:t>
            </a:r>
            <a:r>
              <a:rPr lang="en-GB" sz="1100" dirty="0" err="1"/>
              <a:t>optode</a:t>
            </a:r>
            <a:endParaRPr lang="en-GB" sz="1100" dirty="0"/>
          </a:p>
          <a:p>
            <a:pPr algn="ctr"/>
            <a:endParaRPr lang="en-GB" dirty="0"/>
          </a:p>
        </p:txBody>
      </p:sp>
      <p:sp>
        <p:nvSpPr>
          <p:cNvPr id="5" name="Oval 4"/>
          <p:cNvSpPr/>
          <p:nvPr/>
        </p:nvSpPr>
        <p:spPr>
          <a:xfrm>
            <a:off x="3131840" y="1412776"/>
            <a:ext cx="2448272" cy="72008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>
            <a:stCxn id="5" idx="4"/>
            <a:endCxn id="4" idx="0"/>
          </p:cNvCxnSpPr>
          <p:nvPr/>
        </p:nvCxnSpPr>
        <p:spPr>
          <a:xfrm flipH="1">
            <a:off x="2231740" y="2132856"/>
            <a:ext cx="2124236" cy="1080120"/>
          </a:xfrm>
          <a:prstGeom prst="straightConnector1">
            <a:avLst/>
          </a:prstGeom>
          <a:ln>
            <a:solidFill>
              <a:srgbClr val="92D05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309323" y="3212976"/>
            <a:ext cx="4104456" cy="1080120"/>
          </a:xfrm>
          <a:prstGeom prst="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FFC000"/>
                </a:solidFill>
              </a:rPr>
              <a:t>http://vocab.nerc.ac.uk/collection/P06/current/MMPL</a:t>
            </a:r>
            <a:r>
              <a:rPr lang="en-GB" sz="1100" b="1" dirty="0" smtClean="0">
                <a:solidFill>
                  <a:srgbClr val="FFC000"/>
                </a:solidFill>
              </a:rPr>
              <a:t>/</a:t>
            </a:r>
            <a:r>
              <a:rPr lang="en-GB" sz="1100" dirty="0" smtClean="0"/>
              <a:t>:</a:t>
            </a:r>
          </a:p>
          <a:p>
            <a:pPr algn="ctr"/>
            <a:r>
              <a:rPr lang="en-GB" sz="1100" b="1" dirty="0" err="1" smtClean="0">
                <a:solidFill>
                  <a:srgbClr val="FFC000"/>
                </a:solidFill>
              </a:rPr>
              <a:t>MMPL:</a:t>
            </a:r>
            <a:r>
              <a:rPr lang="en-GB" sz="1100" dirty="0" err="1" smtClean="0"/>
              <a:t>Millimoles</a:t>
            </a:r>
            <a:r>
              <a:rPr lang="en-GB" sz="1100" dirty="0" smtClean="0"/>
              <a:t> per litre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5364088" y="1592796"/>
            <a:ext cx="1088504" cy="36004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>
            <a:endCxn id="8" idx="0"/>
          </p:cNvCxnSpPr>
          <p:nvPr/>
        </p:nvCxnSpPr>
        <p:spPr>
          <a:xfrm>
            <a:off x="5976156" y="1952836"/>
            <a:ext cx="385395" cy="126014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6604991" y="1592796"/>
            <a:ext cx="1808787" cy="36004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899592" y="1925216"/>
            <a:ext cx="1332148" cy="360040"/>
          </a:xfrm>
          <a:prstGeom prst="ellipse">
            <a:avLst/>
          </a:prstGeom>
          <a:noFill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79512" y="4293096"/>
            <a:ext cx="4104456" cy="1080120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2"/>
                </a:solidFill>
              </a:rPr>
              <a:t>http://vocab.nerc.ac.uk/collection/P06/current/UPCT/</a:t>
            </a:r>
            <a:r>
              <a:rPr lang="en-GB" sz="1100" dirty="0">
                <a:solidFill>
                  <a:schemeClr val="accent2"/>
                </a:solidFill>
              </a:rPr>
              <a:t>: </a:t>
            </a:r>
            <a:r>
              <a:rPr lang="en-GB" sz="1100" dirty="0" smtClean="0"/>
              <a:t>Percent</a:t>
            </a:r>
            <a:endParaRPr lang="en-GB" sz="1100" b="1" dirty="0"/>
          </a:p>
          <a:p>
            <a:pPr algn="ctr"/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283968" y="4305740"/>
            <a:ext cx="4104456" cy="10801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rgbClr val="7030A0"/>
                </a:solidFill>
              </a:rPr>
              <a:t>http</a:t>
            </a:r>
            <a:r>
              <a:rPr lang="en-GB" sz="1100" b="1" dirty="0" smtClean="0">
                <a:solidFill>
                  <a:srgbClr val="7030A0"/>
                </a:solidFill>
              </a:rPr>
              <a:t>://</a:t>
            </a:r>
            <a:r>
              <a:rPr lang="en-GB" sz="1100" b="1" dirty="0">
                <a:solidFill>
                  <a:srgbClr val="7030A0"/>
                </a:solidFill>
              </a:rPr>
              <a:t>vocab.nerc.ac.uk/collection/P01/current/OXYSZZ02/: </a:t>
            </a:r>
            <a:r>
              <a:rPr lang="en-GB" sz="1100" dirty="0"/>
              <a:t>Saturation (second sensor) of oxygen {O2 CAS 7782-44-7} in the water body [dissolved plus reactive particulate phase].</a:t>
            </a:r>
          </a:p>
          <a:p>
            <a:pPr algn="ctr"/>
            <a:endParaRPr lang="en-GB" dirty="0"/>
          </a:p>
        </p:txBody>
      </p:sp>
      <p:cxnSp>
        <p:nvCxnSpPr>
          <p:cNvPr id="20" name="Elbow Connector 19"/>
          <p:cNvCxnSpPr>
            <a:endCxn id="15" idx="3"/>
          </p:cNvCxnSpPr>
          <p:nvPr/>
        </p:nvCxnSpPr>
        <p:spPr>
          <a:xfrm rot="16200000" flipH="1">
            <a:off x="6497249" y="2954625"/>
            <a:ext cx="2892964" cy="889385"/>
          </a:xfrm>
          <a:prstGeom prst="bentConnector4">
            <a:avLst>
              <a:gd name="adj1" fmla="val 21427"/>
              <a:gd name="adj2" fmla="val 125703"/>
            </a:avLst>
          </a:prstGeom>
          <a:ln>
            <a:solidFill>
              <a:srgbClr val="7030A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4" idx="1"/>
          </p:cNvCxnSpPr>
          <p:nvPr/>
        </p:nvCxnSpPr>
        <p:spPr>
          <a:xfrm rot="5400000">
            <a:off x="-810598" y="3122966"/>
            <a:ext cx="2700300" cy="720080"/>
          </a:xfrm>
          <a:prstGeom prst="bentConnector4">
            <a:avLst>
              <a:gd name="adj1" fmla="val 26381"/>
              <a:gd name="adj2" fmla="val 113802"/>
            </a:avLst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31840" y="1412776"/>
            <a:ext cx="2448272" cy="72008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92D050"/>
                </a:solidFill>
              </a:rPr>
              <a:t>DOXYOP01</a:t>
            </a:r>
            <a:endParaRPr lang="en-GB" dirty="0"/>
          </a:p>
        </p:txBody>
      </p:sp>
      <p:sp>
        <p:nvSpPr>
          <p:cNvPr id="17" name="Oval 16"/>
          <p:cNvSpPr/>
          <p:nvPr/>
        </p:nvSpPr>
        <p:spPr>
          <a:xfrm>
            <a:off x="5293111" y="1590970"/>
            <a:ext cx="123045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MMPL</a:t>
            </a:r>
            <a:endParaRPr lang="en-GB" dirty="0"/>
          </a:p>
        </p:txBody>
      </p:sp>
      <p:sp>
        <p:nvSpPr>
          <p:cNvPr id="18" name="Oval 17"/>
          <p:cNvSpPr/>
          <p:nvPr/>
        </p:nvSpPr>
        <p:spPr>
          <a:xfrm>
            <a:off x="6523569" y="1592795"/>
            <a:ext cx="1916799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OXYSZZ02</a:t>
            </a:r>
            <a:endParaRPr lang="en-GB" dirty="0"/>
          </a:p>
        </p:txBody>
      </p:sp>
      <p:sp>
        <p:nvSpPr>
          <p:cNvPr id="21" name="Oval 20"/>
          <p:cNvSpPr/>
          <p:nvPr/>
        </p:nvSpPr>
        <p:spPr>
          <a:xfrm>
            <a:off x="926679" y="1925216"/>
            <a:ext cx="1368151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UPCT</a:t>
            </a:r>
            <a:endParaRPr lang="en-GB" dirty="0"/>
          </a:p>
        </p:txBody>
      </p:sp>
      <p:sp>
        <p:nvSpPr>
          <p:cNvPr id="22" name="Oval 21"/>
          <p:cNvSpPr/>
          <p:nvPr/>
        </p:nvSpPr>
        <p:spPr>
          <a:xfrm>
            <a:off x="2051720" y="2204864"/>
            <a:ext cx="1728193" cy="54006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solidFill>
                  <a:srgbClr val="92D050"/>
                </a:solidFill>
              </a:rPr>
              <a:t>DOXYOP01</a:t>
            </a:r>
            <a:endParaRPr lang="en-GB" sz="1400" dirty="0"/>
          </a:p>
        </p:txBody>
      </p:sp>
      <p:sp>
        <p:nvSpPr>
          <p:cNvPr id="24" name="Oval 23"/>
          <p:cNvSpPr/>
          <p:nvPr/>
        </p:nvSpPr>
        <p:spPr>
          <a:xfrm>
            <a:off x="3563888" y="2285256"/>
            <a:ext cx="1230458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FFC000"/>
                </a:solidFill>
              </a:rPr>
              <a:t>MMPL</a:t>
            </a:r>
            <a:endParaRPr lang="en-GB" dirty="0"/>
          </a:p>
        </p:txBody>
      </p:sp>
      <p:sp>
        <p:nvSpPr>
          <p:cNvPr id="25" name="Oval 24"/>
          <p:cNvSpPr/>
          <p:nvPr/>
        </p:nvSpPr>
        <p:spPr>
          <a:xfrm>
            <a:off x="4949940" y="2308772"/>
            <a:ext cx="1916799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rgbClr val="7030A0"/>
                </a:solidFill>
              </a:rPr>
              <a:t>OXYSZZ02</a:t>
            </a:r>
            <a:endParaRPr lang="en-GB" dirty="0"/>
          </a:p>
        </p:txBody>
      </p:sp>
      <p:sp>
        <p:nvSpPr>
          <p:cNvPr id="26" name="Oval 25"/>
          <p:cNvSpPr/>
          <p:nvPr/>
        </p:nvSpPr>
        <p:spPr>
          <a:xfrm>
            <a:off x="6618597" y="2257636"/>
            <a:ext cx="1368151" cy="3600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solidFill>
                  <a:schemeClr val="accent2"/>
                </a:solidFill>
              </a:rPr>
              <a:t>UPCT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852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  <p:bldP spid="22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3"/>
          <a:stretch/>
        </p:blipFill>
        <p:spPr bwMode="auto">
          <a:xfrm>
            <a:off x="-37034" y="0"/>
            <a:ext cx="10153650" cy="5078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/>
          <p:cNvSpPr/>
          <p:nvPr/>
        </p:nvSpPr>
        <p:spPr>
          <a:xfrm>
            <a:off x="1187624" y="1844824"/>
            <a:ext cx="158417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187624" y="1556792"/>
            <a:ext cx="8712968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776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4" y="-31630"/>
            <a:ext cx="9181034" cy="72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5108" y="1340768"/>
            <a:ext cx="1656184" cy="239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259632" y="1580525"/>
            <a:ext cx="1368152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31640" y="2492896"/>
            <a:ext cx="2736304" cy="50405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80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4239"/>
            <a:ext cx="11364586" cy="68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5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0"/>
            <a:ext cx="12730336" cy="767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0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How to choose a Vocabulary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A set of well-known vocabularies has evolved in the Semantic Web community. </a:t>
            </a:r>
            <a:endParaRPr lang="en-GB" dirty="0" smtClean="0"/>
          </a:p>
          <a:p>
            <a:r>
              <a:rPr lang="en-GB" dirty="0" smtClean="0"/>
              <a:t>Please </a:t>
            </a:r>
            <a:r>
              <a:rPr lang="en-GB" dirty="0"/>
              <a:t>check whether your data can be represented using terms from these vocabularies before defining any new </a:t>
            </a:r>
            <a:r>
              <a:rPr lang="en-GB" dirty="0" smtClean="0"/>
              <a:t>Vocabularies</a:t>
            </a:r>
          </a:p>
          <a:p>
            <a:r>
              <a:rPr lang="en-GB" dirty="0" smtClean="0"/>
              <a:t>How to choose vocabularies</a:t>
            </a:r>
          </a:p>
          <a:p>
            <a:pPr lvl="1"/>
            <a:r>
              <a:rPr lang="en-GB" dirty="0"/>
              <a:t>The URIs are </a:t>
            </a:r>
            <a:r>
              <a:rPr lang="en-GB" dirty="0" err="1" smtClean="0"/>
              <a:t>dereferenceable</a:t>
            </a:r>
            <a:endParaRPr lang="en-GB" dirty="0" smtClean="0"/>
          </a:p>
          <a:p>
            <a:pPr lvl="1"/>
            <a:r>
              <a:rPr lang="en-GB" dirty="0"/>
              <a:t>The URIs are already linked to URIs from other data sources</a:t>
            </a:r>
            <a:endParaRPr lang="en-GB" dirty="0" smtClean="0"/>
          </a:p>
          <a:p>
            <a:pPr lvl="1"/>
            <a:r>
              <a:rPr lang="en-GB" dirty="0" smtClean="0"/>
              <a:t>Choose vocabularies that are well governed</a:t>
            </a:r>
          </a:p>
          <a:p>
            <a:pPr lvl="2"/>
            <a:r>
              <a:rPr lang="en-GB" dirty="0" smtClean="0"/>
              <a:t>Terms are not deleted </a:t>
            </a:r>
          </a:p>
          <a:p>
            <a:pPr lvl="2"/>
            <a:r>
              <a:rPr lang="en-GB" dirty="0" smtClean="0"/>
              <a:t>Updated regularly</a:t>
            </a:r>
          </a:p>
          <a:p>
            <a:pPr lvl="2"/>
            <a:r>
              <a:rPr lang="en-GB" dirty="0" smtClean="0"/>
              <a:t>Supported by domain experts ( e.g. Roy Lowry)</a:t>
            </a:r>
          </a:p>
          <a:p>
            <a:pPr lvl="2"/>
            <a:r>
              <a:rPr lang="en-GB" dirty="0" smtClean="0"/>
              <a:t>Users can propose their own terms </a:t>
            </a:r>
          </a:p>
          <a:p>
            <a:pPr lvl="1"/>
            <a:r>
              <a:rPr lang="en-GB" dirty="0" smtClean="0"/>
              <a:t>If you still have not managed to create your term then:</a:t>
            </a:r>
          </a:p>
          <a:p>
            <a:pPr lvl="2"/>
            <a:r>
              <a:rPr lang="en-GB" dirty="0" smtClean="0"/>
              <a:t>Create your own vocabularies, with persistent URIs, </a:t>
            </a:r>
          </a:p>
          <a:p>
            <a:pPr lvl="2"/>
            <a:r>
              <a:rPr lang="en-GB" dirty="0" smtClean="0"/>
              <a:t>Create some mappings too.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064896" cy="645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68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How can you help to be interoperable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5259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Participate in communities to create 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Share knowledge and success stories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Participate/organize  events/interoperability efforts like:</a:t>
            </a:r>
          </a:p>
          <a:p>
            <a:pPr lvl="1"/>
            <a:r>
              <a:rPr lang="en-GB" dirty="0" smtClean="0"/>
              <a:t>SWE Marine Profile (Simon </a:t>
            </a:r>
            <a:r>
              <a:rPr lang="en-GB" dirty="0" err="1" smtClean="0"/>
              <a:t>Jirka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Oceanology workshop (Dick </a:t>
            </a:r>
            <a:r>
              <a:rPr lang="en-GB" dirty="0" err="1" smtClean="0"/>
              <a:t>Schaap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ODIP (Ocean Data Interoperability Platform)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492894"/>
            <a:ext cx="2664296" cy="177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29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Seadatanet</a:t>
            </a:r>
            <a:r>
              <a:rPr lang="en-GB" dirty="0" smtClean="0"/>
              <a:t> NVS services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9222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9322"/>
          </a:xfrm>
        </p:spPr>
        <p:txBody>
          <a:bodyPr/>
          <a:lstStyle/>
          <a:p>
            <a:r>
              <a:rPr lang="en-GB" b="1" dirty="0" smtClean="0"/>
              <a:t>NVS2.0 &amp; </a:t>
            </a:r>
            <a:r>
              <a:rPr lang="en-GB" b="1" dirty="0"/>
              <a:t>EU SeaDataNet-2 </a:t>
            </a:r>
          </a:p>
        </p:txBody>
      </p:sp>
      <p:sp>
        <p:nvSpPr>
          <p:cNvPr id="20" name="Flowchart: Document 19"/>
          <p:cNvSpPr/>
          <p:nvPr/>
        </p:nvSpPr>
        <p:spPr>
          <a:xfrm>
            <a:off x="3645875" y="3171557"/>
            <a:ext cx="1033977" cy="612648"/>
          </a:xfrm>
          <a:prstGeom prst="flowChartDocumen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Cruises</a:t>
            </a:r>
            <a:endParaRPr lang="en-GB" dirty="0"/>
          </a:p>
        </p:txBody>
      </p:sp>
      <p:sp>
        <p:nvSpPr>
          <p:cNvPr id="22" name="Flowchart: Document 21"/>
          <p:cNvSpPr/>
          <p:nvPr/>
        </p:nvSpPr>
        <p:spPr>
          <a:xfrm>
            <a:off x="3691593" y="4137694"/>
            <a:ext cx="1033977" cy="612648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</a:t>
            </a:r>
            <a:endParaRPr lang="en-GB" dirty="0"/>
          </a:p>
        </p:txBody>
      </p:sp>
      <p:sp>
        <p:nvSpPr>
          <p:cNvPr id="23" name="Flowchart: Document 22"/>
          <p:cNvSpPr/>
          <p:nvPr/>
        </p:nvSpPr>
        <p:spPr>
          <a:xfrm>
            <a:off x="3645875" y="1394353"/>
            <a:ext cx="1488618" cy="692361"/>
          </a:xfrm>
          <a:prstGeom prst="flowChartDocumen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Observing systems</a:t>
            </a:r>
            <a:endParaRPr lang="en-GB" dirty="0"/>
          </a:p>
        </p:txBody>
      </p:sp>
      <p:sp>
        <p:nvSpPr>
          <p:cNvPr id="24" name="Flowchart: Document 23"/>
          <p:cNvSpPr/>
          <p:nvPr/>
        </p:nvSpPr>
        <p:spPr>
          <a:xfrm>
            <a:off x="3645875" y="2447935"/>
            <a:ext cx="1125415" cy="449932"/>
          </a:xfrm>
          <a:prstGeom prst="flowChartDocumen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Datasets</a:t>
            </a:r>
            <a:endParaRPr lang="en-GB" dirty="0"/>
          </a:p>
        </p:txBody>
      </p:sp>
      <p:grpSp>
        <p:nvGrpSpPr>
          <p:cNvPr id="54" name="Group 53"/>
          <p:cNvGrpSpPr/>
          <p:nvPr/>
        </p:nvGrpSpPr>
        <p:grpSpPr>
          <a:xfrm>
            <a:off x="1581148" y="2829686"/>
            <a:ext cx="686570" cy="742832"/>
            <a:chOff x="2987040" y="5184938"/>
            <a:chExt cx="686570" cy="74283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798" t="9840" r="63534" b="79329"/>
            <a:stretch/>
          </p:blipFill>
          <p:spPr>
            <a:xfrm>
              <a:off x="2987040" y="5184938"/>
              <a:ext cx="458741" cy="742831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987040" y="5683340"/>
              <a:ext cx="686570" cy="244430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Oval 55"/>
          <p:cNvSpPr/>
          <p:nvPr/>
        </p:nvSpPr>
        <p:spPr>
          <a:xfrm>
            <a:off x="1099921" y="3287404"/>
            <a:ext cx="1363211" cy="675600"/>
          </a:xfrm>
          <a:prstGeom prst="ellipse">
            <a:avLst/>
          </a:prstGeom>
          <a:solidFill>
            <a:schemeClr val="bg1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NVS</a:t>
            </a:r>
            <a:endParaRPr lang="en-GB" sz="2400" dirty="0"/>
          </a:p>
        </p:txBody>
      </p:sp>
      <p:sp>
        <p:nvSpPr>
          <p:cNvPr id="57" name="TextBox 56"/>
          <p:cNvSpPr txBox="1"/>
          <p:nvPr/>
        </p:nvSpPr>
        <p:spPr>
          <a:xfrm>
            <a:off x="457200" y="1720030"/>
            <a:ext cx="27350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Metadata creation </a:t>
            </a:r>
          </a:p>
          <a:p>
            <a:r>
              <a:rPr lang="en-GB" sz="2400" dirty="0" smtClean="0"/>
              <a:t>  Tool</a:t>
            </a:r>
          </a:p>
        </p:txBody>
      </p:sp>
      <p:sp>
        <p:nvSpPr>
          <p:cNvPr id="58" name="Flowchart: Magnetic Disk 57"/>
          <p:cNvSpPr/>
          <p:nvPr/>
        </p:nvSpPr>
        <p:spPr>
          <a:xfrm>
            <a:off x="1716807" y="4723769"/>
            <a:ext cx="1208927" cy="1186712"/>
          </a:xfrm>
          <a:prstGeom prst="flowChartMagneticDisk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400" i="1" dirty="0" smtClean="0"/>
              <a:t>Data</a:t>
            </a:r>
          </a:p>
          <a:p>
            <a:r>
              <a:rPr lang="en-GB" sz="2400" i="1" dirty="0" smtClean="0"/>
              <a:t>source</a:t>
            </a:r>
            <a:endParaRPr lang="en-GB" sz="2400" i="1" dirty="0"/>
          </a:p>
        </p:txBody>
      </p:sp>
      <p:cxnSp>
        <p:nvCxnSpPr>
          <p:cNvPr id="64" name="Curved Connector 63"/>
          <p:cNvCxnSpPr/>
          <p:nvPr/>
        </p:nvCxnSpPr>
        <p:spPr>
          <a:xfrm rot="5400000" flipH="1" flipV="1">
            <a:off x="370162" y="3543263"/>
            <a:ext cx="1522667" cy="746906"/>
          </a:xfrm>
          <a:prstGeom prst="curved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Curved Connector 65"/>
          <p:cNvCxnSpPr/>
          <p:nvPr/>
        </p:nvCxnSpPr>
        <p:spPr>
          <a:xfrm rot="16200000" flipV="1">
            <a:off x="1881671" y="3679361"/>
            <a:ext cx="1522667" cy="566150"/>
          </a:xfrm>
          <a:prstGeom prst="curvedConnector2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Curved Connector 67"/>
          <p:cNvCxnSpPr/>
          <p:nvPr/>
        </p:nvCxnSpPr>
        <p:spPr>
          <a:xfrm flipV="1">
            <a:off x="2643004" y="2086714"/>
            <a:ext cx="725036" cy="648689"/>
          </a:xfrm>
          <a:prstGeom prst="curved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Curved Connector 69"/>
          <p:cNvCxnSpPr/>
          <p:nvPr/>
        </p:nvCxnSpPr>
        <p:spPr>
          <a:xfrm flipV="1">
            <a:off x="2643004" y="2829686"/>
            <a:ext cx="725036" cy="157354"/>
          </a:xfrm>
          <a:prstGeom prst="curved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Curved Connector 71"/>
          <p:cNvCxnSpPr/>
          <p:nvPr/>
        </p:nvCxnSpPr>
        <p:spPr>
          <a:xfrm>
            <a:off x="2643004" y="3308838"/>
            <a:ext cx="911433" cy="169043"/>
          </a:xfrm>
          <a:prstGeom prst="curved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Curved Connector 73"/>
          <p:cNvCxnSpPr/>
          <p:nvPr/>
        </p:nvCxnSpPr>
        <p:spPr>
          <a:xfrm rot="16200000" flipH="1">
            <a:off x="2796080" y="3702170"/>
            <a:ext cx="888010" cy="628703"/>
          </a:xfrm>
          <a:prstGeom prst="curvedConnector3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Flowchart: Internal Storage 74"/>
          <p:cNvSpPr>
            <a:spLocks noChangeAspect="1"/>
          </p:cNvSpPr>
          <p:nvPr/>
        </p:nvSpPr>
        <p:spPr>
          <a:xfrm>
            <a:off x="7214610" y="5243528"/>
            <a:ext cx="1404000" cy="691555"/>
          </a:xfrm>
          <a:prstGeom prst="flowChartInternalStorag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6" name="Flowchart: Internal Storage 75"/>
          <p:cNvSpPr>
            <a:spLocks noChangeAspect="1"/>
          </p:cNvSpPr>
          <p:nvPr/>
        </p:nvSpPr>
        <p:spPr>
          <a:xfrm>
            <a:off x="6973850" y="4567094"/>
            <a:ext cx="1404000" cy="691555"/>
          </a:xfrm>
          <a:prstGeom prst="flowChartInternalStorag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Flowchart: Internal Storage 76"/>
          <p:cNvSpPr>
            <a:spLocks noChangeAspect="1"/>
          </p:cNvSpPr>
          <p:nvPr/>
        </p:nvSpPr>
        <p:spPr>
          <a:xfrm>
            <a:off x="5666530" y="4928281"/>
            <a:ext cx="1404000" cy="691555"/>
          </a:xfrm>
          <a:prstGeom prst="flowChartInternalStorag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8" name="Flowchart: Internal Storage 77"/>
          <p:cNvSpPr>
            <a:spLocks noChangeAspect="1"/>
          </p:cNvSpPr>
          <p:nvPr/>
        </p:nvSpPr>
        <p:spPr>
          <a:xfrm>
            <a:off x="5431850" y="4469558"/>
            <a:ext cx="1404000" cy="691555"/>
          </a:xfrm>
          <a:prstGeom prst="flowChartInternal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9" name="TextBox 78"/>
          <p:cNvSpPr txBox="1"/>
          <p:nvPr/>
        </p:nvSpPr>
        <p:spPr>
          <a:xfrm>
            <a:off x="5238724" y="3914555"/>
            <a:ext cx="290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Metadata Discovery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1" t="7955" r="22268" b="7765"/>
          <a:stretch/>
        </p:blipFill>
        <p:spPr bwMode="auto">
          <a:xfrm>
            <a:off x="5326546" y="1394353"/>
            <a:ext cx="2959308" cy="246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2267718" y="6025479"/>
            <a:ext cx="5917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i="1" dirty="0" smtClean="0"/>
              <a:t>Map from  </a:t>
            </a:r>
            <a:r>
              <a:rPr lang="en-GB" dirty="0" smtClean="0"/>
              <a:t>http</a:t>
            </a:r>
            <a:r>
              <a:rPr lang="en-GB" dirty="0"/>
              <a:t>://www.seadatanet.org/Overview/Partners</a:t>
            </a:r>
          </a:p>
        </p:txBody>
      </p:sp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378468" y="4750342"/>
            <a:ext cx="864360" cy="1035809"/>
            <a:chOff x="616801" y="1180087"/>
            <a:chExt cx="1440600" cy="1726348"/>
          </a:xfrm>
        </p:grpSpPr>
        <p:grpSp>
          <p:nvGrpSpPr>
            <p:cNvPr id="29" name="Group 28"/>
            <p:cNvGrpSpPr/>
            <p:nvPr/>
          </p:nvGrpSpPr>
          <p:grpSpPr>
            <a:xfrm>
              <a:off x="616801" y="1931393"/>
              <a:ext cx="1202422" cy="975042"/>
              <a:chOff x="6503939" y="488673"/>
              <a:chExt cx="1202422" cy="975042"/>
            </a:xfrm>
          </p:grpSpPr>
          <p:pic>
            <p:nvPicPr>
              <p:cNvPr id="31" name="Picture 30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971" t="4005" r="71309" b="81778"/>
              <a:stretch/>
            </p:blipFill>
            <p:spPr>
              <a:xfrm>
                <a:off x="6503939" y="488673"/>
                <a:ext cx="1202422" cy="975042"/>
              </a:xfrm>
              <a:prstGeom prst="rect">
                <a:avLst/>
              </a:prstGeom>
            </p:spPr>
          </p:pic>
          <p:pic>
            <p:nvPicPr>
              <p:cNvPr id="32" name="Picture 31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8481" t="10672" r="63534" b="83772"/>
              <a:stretch/>
            </p:blipFill>
            <p:spPr>
              <a:xfrm>
                <a:off x="7177132" y="762000"/>
                <a:ext cx="422596" cy="381000"/>
              </a:xfrm>
              <a:prstGeom prst="rect">
                <a:avLst/>
              </a:prstGeom>
            </p:spPr>
          </p:pic>
        </p:grpSp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45" t="4853" r="77644" b="82148"/>
            <a:stretch/>
          </p:blipFill>
          <p:spPr>
            <a:xfrm flipH="1">
              <a:off x="1228360" y="1180087"/>
              <a:ext cx="829041" cy="891491"/>
            </a:xfrm>
            <a:prstGeom prst="rect">
              <a:avLst/>
            </a:prstGeom>
          </p:spPr>
        </p:pic>
      </p:grpSp>
      <p:sp>
        <p:nvSpPr>
          <p:cNvPr id="34" name="Flowchart: Document 33"/>
          <p:cNvSpPr/>
          <p:nvPr/>
        </p:nvSpPr>
        <p:spPr>
          <a:xfrm>
            <a:off x="3490111" y="5134009"/>
            <a:ext cx="1315437" cy="449932"/>
          </a:xfrm>
          <a:prstGeom prst="flowChartDocumen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Projects</a:t>
            </a:r>
            <a:endParaRPr lang="en-GB" sz="1600" dirty="0"/>
          </a:p>
        </p:txBody>
      </p:sp>
      <p:sp>
        <p:nvSpPr>
          <p:cNvPr id="35" name="Flowchart: Document 34"/>
          <p:cNvSpPr/>
          <p:nvPr/>
        </p:nvSpPr>
        <p:spPr>
          <a:xfrm>
            <a:off x="3368040" y="5502083"/>
            <a:ext cx="1563640" cy="449932"/>
          </a:xfrm>
          <a:prstGeom prst="flowChartDocumen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Organisations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231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9105"/>
    </mc:Choice>
    <mc:Fallback xmlns="">
      <p:transition spd="slow" advTm="129105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5" t="9470" r="39093" b="24433"/>
          <a:stretch/>
        </p:blipFill>
        <p:spPr bwMode="auto">
          <a:xfrm>
            <a:off x="1011381" y="1203960"/>
            <a:ext cx="7121237" cy="4835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293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NVS2.0 </a:t>
            </a:r>
            <a:r>
              <a:rPr lang="en-GB" b="1" dirty="0" smtClean="0"/>
              <a:t>&amp; </a:t>
            </a:r>
            <a:r>
              <a:rPr lang="en-GB" b="1" dirty="0"/>
              <a:t>EU SeaDataNet-2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956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32"/>
    </mc:Choice>
    <mc:Fallback xmlns="">
      <p:transition spd="slow" advTm="155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Vocabularies:</a:t>
            </a:r>
          </a:p>
          <a:p>
            <a:pPr>
              <a:lnSpc>
                <a:spcPct val="200000"/>
              </a:lnSpc>
            </a:pPr>
            <a:r>
              <a:rPr lang="en-GB" dirty="0"/>
              <a:t>	</a:t>
            </a:r>
            <a:r>
              <a:rPr lang="en-GB" dirty="0" smtClean="0"/>
              <a:t>What are they and why we need them</a:t>
            </a:r>
          </a:p>
          <a:p>
            <a:pPr>
              <a:lnSpc>
                <a:spcPct val="200000"/>
              </a:lnSpc>
            </a:pPr>
            <a:r>
              <a:rPr lang="en-GB" dirty="0"/>
              <a:t> </a:t>
            </a:r>
            <a:r>
              <a:rPr lang="en-GB" dirty="0" smtClean="0"/>
              <a:t>	NERC Vocabulary Server 2 (NVS2)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NVS2 in </a:t>
            </a:r>
            <a:r>
              <a:rPr lang="en-GB" dirty="0" err="1" smtClean="0">
                <a:solidFill>
                  <a:schemeClr val="tx1"/>
                </a:solidFill>
              </a:rPr>
              <a:t>SeaDataNet</a:t>
            </a:r>
            <a:r>
              <a:rPr lang="en-GB" dirty="0" smtClean="0">
                <a:solidFill>
                  <a:schemeClr val="tx1"/>
                </a:solidFill>
              </a:rPr>
              <a:t>:</a:t>
            </a:r>
          </a:p>
          <a:p>
            <a:pPr>
              <a:lnSpc>
                <a:spcPct val="200000"/>
              </a:lnSpc>
            </a:pPr>
            <a:r>
              <a:rPr lang="en-GB" dirty="0"/>
              <a:t>	</a:t>
            </a:r>
            <a:r>
              <a:rPr lang="en-GB" dirty="0" smtClean="0"/>
              <a:t>Progress Report</a:t>
            </a:r>
          </a:p>
          <a:p>
            <a:pPr>
              <a:lnSpc>
                <a:spcPct val="200000"/>
              </a:lnSpc>
            </a:pPr>
            <a:r>
              <a:rPr lang="en-GB" dirty="0" smtClean="0">
                <a:solidFill>
                  <a:schemeClr val="tx1"/>
                </a:solidFill>
              </a:rPr>
              <a:t>Progress on </a:t>
            </a:r>
            <a:r>
              <a:rPr lang="en-GB" dirty="0" err="1" smtClean="0">
                <a:solidFill>
                  <a:schemeClr val="tx1"/>
                </a:solidFill>
              </a:rPr>
              <a:t>SenseOcean</a:t>
            </a:r>
            <a:r>
              <a:rPr lang="en-GB" dirty="0" smtClean="0">
                <a:solidFill>
                  <a:schemeClr val="tx1"/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4816058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0202"/>
            <a:ext cx="9144000" cy="49975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274638"/>
            <a:ext cx="8229600" cy="929322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3000" kern="1200">
                <a:solidFill>
                  <a:srgbClr val="1F204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/>
              <a:t>NVS2.0 </a:t>
            </a:r>
            <a:r>
              <a:rPr lang="en-GB" b="1" dirty="0" smtClean="0"/>
              <a:t>&amp; </a:t>
            </a:r>
            <a:r>
              <a:rPr lang="en-GB" b="1" dirty="0"/>
              <a:t>EU SeaDataNet-2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08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26"/>
    </mc:Choice>
    <mc:Fallback xmlns="">
      <p:transition spd="slow" advTm="10626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706"/>
            <a:ext cx="12686375" cy="683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5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312"/>
            <a:ext cx="12738157" cy="686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772816"/>
            <a:ext cx="377218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/>
              <a:t>PREFIX </a:t>
            </a:r>
            <a:r>
              <a:rPr lang="en-GB" sz="1100" dirty="0" err="1"/>
              <a:t>skos</a:t>
            </a:r>
            <a:r>
              <a:rPr lang="en-GB" sz="1100" dirty="0"/>
              <a:t>:&lt;http://www.w3.org/2004/02/skos/core#&gt; </a:t>
            </a:r>
          </a:p>
          <a:p>
            <a:r>
              <a:rPr lang="en-GB" sz="1100" dirty="0"/>
              <a:t>prefix </a:t>
            </a:r>
            <a:r>
              <a:rPr lang="en-GB" sz="1100" dirty="0" err="1"/>
              <a:t>rdf</a:t>
            </a:r>
            <a:r>
              <a:rPr lang="en-GB" sz="1100" dirty="0"/>
              <a:t>:&lt;http://www.w3.org/1999/02/22-rdf-syntax-ns#&gt; </a:t>
            </a:r>
          </a:p>
          <a:p>
            <a:r>
              <a:rPr lang="en-GB" sz="1100" dirty="0"/>
              <a:t>prefix </a:t>
            </a:r>
            <a:r>
              <a:rPr lang="en-GB" sz="1100" dirty="0" err="1"/>
              <a:t>rdfs</a:t>
            </a:r>
            <a:r>
              <a:rPr lang="en-GB" sz="1100" dirty="0"/>
              <a:t>:&lt;http://www.w3.org/2000/01/rdf-schema#&gt; </a:t>
            </a:r>
          </a:p>
          <a:p>
            <a:r>
              <a:rPr lang="en-GB" sz="1100" dirty="0"/>
              <a:t>prefix dc:&lt;http://purl.org/dc/terms/&gt; </a:t>
            </a:r>
          </a:p>
          <a:p>
            <a:r>
              <a:rPr lang="en-GB" sz="1100" dirty="0"/>
              <a:t>select * where { ?x a </a:t>
            </a:r>
            <a:r>
              <a:rPr lang="en-GB" sz="1100" dirty="0" err="1"/>
              <a:t>skos:Collection</a:t>
            </a:r>
            <a:r>
              <a:rPr lang="en-GB" sz="1100" dirty="0"/>
              <a:t>  .</a:t>
            </a:r>
          </a:p>
          <a:p>
            <a:r>
              <a:rPr lang="en-GB" sz="1100" dirty="0"/>
              <a:t>?x </a:t>
            </a:r>
            <a:r>
              <a:rPr lang="en-GB" sz="1100" dirty="0" err="1"/>
              <a:t>skos:prefLabel</a:t>
            </a:r>
            <a:r>
              <a:rPr lang="en-GB" sz="1100" dirty="0"/>
              <a:t> ?</a:t>
            </a:r>
            <a:r>
              <a:rPr lang="en-GB" sz="1100" dirty="0" err="1"/>
              <a:t>prefLabel</a:t>
            </a:r>
            <a:r>
              <a:rPr lang="en-GB" sz="1100" dirty="0"/>
              <a:t> .</a:t>
            </a:r>
          </a:p>
          <a:p>
            <a:r>
              <a:rPr lang="en-GB" sz="1100" dirty="0"/>
              <a:t>?x </a:t>
            </a:r>
            <a:r>
              <a:rPr lang="en-GB" sz="1100" dirty="0" err="1"/>
              <a:t>skos:altLabel</a:t>
            </a:r>
            <a:r>
              <a:rPr lang="en-GB" sz="1100" dirty="0"/>
              <a:t> ?</a:t>
            </a:r>
            <a:r>
              <a:rPr lang="en-GB" sz="1100" dirty="0" err="1"/>
              <a:t>altLabel</a:t>
            </a:r>
            <a:r>
              <a:rPr lang="en-GB" sz="1100" dirty="0"/>
              <a:t> .</a:t>
            </a:r>
          </a:p>
          <a:p>
            <a:r>
              <a:rPr lang="en-GB" sz="1100" dirty="0"/>
              <a:t>?x </a:t>
            </a:r>
            <a:r>
              <a:rPr lang="en-GB" sz="1100" dirty="0" err="1"/>
              <a:t>dc:description</a:t>
            </a:r>
            <a:r>
              <a:rPr lang="en-GB" sz="1100" dirty="0"/>
              <a:t> ?</a:t>
            </a:r>
            <a:r>
              <a:rPr lang="en-GB" sz="1100" dirty="0" err="1"/>
              <a:t>def</a:t>
            </a:r>
            <a:r>
              <a:rPr lang="en-GB" sz="1100" dirty="0"/>
              <a:t> .}</a:t>
            </a:r>
          </a:p>
        </p:txBody>
      </p:sp>
    </p:spTree>
    <p:extLst>
      <p:ext uri="{BB962C8B-B14F-4D97-AF65-F5344CB8AC3E}">
        <p14:creationId xmlns:p14="http://schemas.microsoft.com/office/powerpoint/2010/main" val="182187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576" y="0"/>
            <a:ext cx="14026480" cy="845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78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SeaDataNet</a:t>
            </a:r>
            <a:r>
              <a:rPr lang="en-GB" dirty="0" smtClean="0"/>
              <a:t> NVS2 services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Existing</a:t>
            </a:r>
          </a:p>
          <a:p>
            <a:pPr lvl="1"/>
            <a:r>
              <a:rPr lang="en-GB" dirty="0" err="1" smtClean="0"/>
              <a:t>SeaDataNet</a:t>
            </a:r>
            <a:r>
              <a:rPr lang="en-GB" dirty="0" smtClean="0"/>
              <a:t> Vocabularies</a:t>
            </a:r>
          </a:p>
          <a:p>
            <a:pPr lvl="1"/>
            <a:r>
              <a:rPr lang="en-GB" dirty="0" smtClean="0"/>
              <a:t>NVS2 Search</a:t>
            </a:r>
          </a:p>
          <a:p>
            <a:pPr lvl="1"/>
            <a:r>
              <a:rPr lang="en-GB" dirty="0" smtClean="0"/>
              <a:t>SPARQL endpoint</a:t>
            </a:r>
          </a:p>
          <a:p>
            <a:pPr lvl="1"/>
            <a:r>
              <a:rPr lang="en-GB" dirty="0" smtClean="0"/>
              <a:t>NVS2 editor</a:t>
            </a:r>
          </a:p>
          <a:p>
            <a:r>
              <a:rPr lang="en-GB" dirty="0" smtClean="0"/>
              <a:t>New</a:t>
            </a:r>
          </a:p>
          <a:p>
            <a:pPr lvl="1"/>
            <a:r>
              <a:rPr lang="en-GB" sz="1500" dirty="0" smtClean="0"/>
              <a:t>Vocabulary builder (ex One Armed Bandit)</a:t>
            </a:r>
          </a:p>
          <a:p>
            <a:pPr lvl="1"/>
            <a:r>
              <a:rPr lang="en-GB" sz="1500" dirty="0" smtClean="0"/>
              <a:t>NVS2 Search new functionality </a:t>
            </a:r>
            <a:r>
              <a:rPr lang="en-GB" sz="1600" dirty="0" smtClean="0"/>
              <a:t>(Search directly in a specific vocabulary)</a:t>
            </a:r>
            <a:endParaRPr lang="en-GB" dirty="0" smtClean="0"/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Working </a:t>
            </a:r>
            <a:r>
              <a:rPr lang="en-GB" dirty="0">
                <a:solidFill>
                  <a:schemeClr val="tx1"/>
                </a:solidFill>
              </a:rPr>
              <a:t>towards ICES Synchronization (Roy is working on extending the metadata of existing concepts, consistency check with </a:t>
            </a:r>
            <a:r>
              <a:rPr lang="en-GB" dirty="0" smtClean="0">
                <a:solidFill>
                  <a:schemeClr val="tx1"/>
                </a:solidFill>
              </a:rPr>
              <a:t>WOD) 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The </a:t>
            </a:r>
            <a:r>
              <a:rPr lang="en-GB" dirty="0">
                <a:solidFill>
                  <a:schemeClr val="tx1"/>
                </a:solidFill>
              </a:rPr>
              <a:t>mapping between P07 and MMI ORR </a:t>
            </a:r>
            <a:r>
              <a:rPr lang="en-GB" dirty="0" err="1">
                <a:solidFill>
                  <a:schemeClr val="tx1"/>
                </a:solidFill>
              </a:rPr>
              <a:t>cf_standard</a:t>
            </a:r>
            <a:r>
              <a:rPr lang="en-GB" dirty="0">
                <a:solidFill>
                  <a:schemeClr val="tx1"/>
                </a:solidFill>
              </a:rPr>
              <a:t> </a:t>
            </a:r>
            <a:r>
              <a:rPr lang="en-GB" dirty="0" smtClean="0">
                <a:solidFill>
                  <a:schemeClr val="tx1"/>
                </a:solidFill>
              </a:rPr>
              <a:t>names </a:t>
            </a:r>
          </a:p>
          <a:p>
            <a:pPr lvl="2"/>
            <a:r>
              <a:rPr lang="en-GB" dirty="0" smtClean="0">
                <a:solidFill>
                  <a:schemeClr val="tx1"/>
                </a:solidFill>
              </a:rPr>
              <a:t>SKOS </a:t>
            </a:r>
            <a:r>
              <a:rPr lang="en-GB" dirty="0">
                <a:solidFill>
                  <a:schemeClr val="tx1"/>
                </a:solidFill>
              </a:rPr>
              <a:t>overlay with OWL (under discussions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</a:p>
          <a:p>
            <a:pPr lvl="2"/>
            <a:r>
              <a:rPr lang="en-GB" dirty="0" smtClean="0"/>
              <a:t>Add more predicates </a:t>
            </a: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4283968" y="2628528"/>
            <a:ext cx="360040" cy="224408"/>
            <a:chOff x="4283968" y="2452700"/>
            <a:chExt cx="360040" cy="224408"/>
          </a:xfrm>
        </p:grpSpPr>
        <p:sp>
          <p:nvSpPr>
            <p:cNvPr id="12" name="Rectangle 11"/>
            <p:cNvSpPr/>
            <p:nvPr/>
          </p:nvSpPr>
          <p:spPr>
            <a:xfrm>
              <a:off x="4283968" y="2452700"/>
              <a:ext cx="360040" cy="224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311825" y="2544806"/>
              <a:ext cx="144016" cy="92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427984" y="2452700"/>
              <a:ext cx="144016" cy="184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C:\Users\alexk\Pictures\underCon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7356" y="3686058"/>
            <a:ext cx="604844" cy="4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4283968" y="1988840"/>
            <a:ext cx="360040" cy="224408"/>
            <a:chOff x="4283968" y="2452700"/>
            <a:chExt cx="360040" cy="224408"/>
          </a:xfrm>
        </p:grpSpPr>
        <p:sp>
          <p:nvSpPr>
            <p:cNvPr id="24" name="Rectangle 23"/>
            <p:cNvSpPr/>
            <p:nvPr/>
          </p:nvSpPr>
          <p:spPr>
            <a:xfrm>
              <a:off x="4283968" y="2452700"/>
              <a:ext cx="360040" cy="224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5" name="Straight Connector 24"/>
            <p:cNvCxnSpPr/>
            <p:nvPr/>
          </p:nvCxnSpPr>
          <p:spPr>
            <a:xfrm>
              <a:off x="4311825" y="2544806"/>
              <a:ext cx="144016" cy="92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4427984" y="2452700"/>
              <a:ext cx="144016" cy="184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4283968" y="2340496"/>
            <a:ext cx="360040" cy="224408"/>
            <a:chOff x="4283968" y="2452700"/>
            <a:chExt cx="360040" cy="224408"/>
          </a:xfrm>
        </p:grpSpPr>
        <p:sp>
          <p:nvSpPr>
            <p:cNvPr id="28" name="Rectangle 27"/>
            <p:cNvSpPr/>
            <p:nvPr/>
          </p:nvSpPr>
          <p:spPr>
            <a:xfrm>
              <a:off x="4283968" y="2452700"/>
              <a:ext cx="360040" cy="224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311825" y="2544806"/>
              <a:ext cx="144016" cy="92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4427984" y="2452700"/>
              <a:ext cx="144016" cy="184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4283968" y="2916560"/>
            <a:ext cx="360040" cy="224408"/>
            <a:chOff x="4283968" y="2452700"/>
            <a:chExt cx="360040" cy="224408"/>
          </a:xfrm>
        </p:grpSpPr>
        <p:sp>
          <p:nvSpPr>
            <p:cNvPr id="32" name="Rectangle 31"/>
            <p:cNvSpPr/>
            <p:nvPr/>
          </p:nvSpPr>
          <p:spPr>
            <a:xfrm>
              <a:off x="4283968" y="2452700"/>
              <a:ext cx="360040" cy="224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3" name="Straight Connector 32"/>
            <p:cNvCxnSpPr/>
            <p:nvPr/>
          </p:nvCxnSpPr>
          <p:spPr>
            <a:xfrm>
              <a:off x="4311825" y="2544806"/>
              <a:ext cx="144016" cy="92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V="1">
              <a:off x="4427984" y="2452700"/>
              <a:ext cx="144016" cy="184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7179873" y="4133078"/>
            <a:ext cx="360040" cy="224408"/>
            <a:chOff x="4283968" y="2452700"/>
            <a:chExt cx="360040" cy="224408"/>
          </a:xfrm>
        </p:grpSpPr>
        <p:sp>
          <p:nvSpPr>
            <p:cNvPr id="36" name="Rectangle 35"/>
            <p:cNvSpPr/>
            <p:nvPr/>
          </p:nvSpPr>
          <p:spPr>
            <a:xfrm>
              <a:off x="4283968" y="2452700"/>
              <a:ext cx="360040" cy="224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37" name="Straight Connector 36"/>
            <p:cNvCxnSpPr/>
            <p:nvPr/>
          </p:nvCxnSpPr>
          <p:spPr>
            <a:xfrm>
              <a:off x="4311825" y="2544806"/>
              <a:ext cx="144016" cy="92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4427984" y="2452700"/>
              <a:ext cx="144016" cy="184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7035857" y="4943337"/>
            <a:ext cx="360040" cy="224408"/>
            <a:chOff x="4283968" y="2452700"/>
            <a:chExt cx="360040" cy="224408"/>
          </a:xfrm>
        </p:grpSpPr>
        <p:sp>
          <p:nvSpPr>
            <p:cNvPr id="40" name="Rectangle 39"/>
            <p:cNvSpPr/>
            <p:nvPr/>
          </p:nvSpPr>
          <p:spPr>
            <a:xfrm>
              <a:off x="4283968" y="2452700"/>
              <a:ext cx="360040" cy="224408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4311825" y="2544806"/>
              <a:ext cx="144016" cy="9210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4427984" y="2452700"/>
              <a:ext cx="144016" cy="1842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3" name="Picture 2" descr="C:\Users\alexk\Pictures\underCon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4490288"/>
            <a:ext cx="604844" cy="453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5054122"/>
            <a:ext cx="579333" cy="461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56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340" y="260648"/>
            <a:ext cx="8229600" cy="1143000"/>
          </a:xfrm>
        </p:spPr>
        <p:txBody>
          <a:bodyPr/>
          <a:lstStyle/>
          <a:p>
            <a:r>
              <a:rPr lang="en-GB" dirty="0" smtClean="0"/>
              <a:t>SensorML Candidate vocabularies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246439"/>
            <a:ext cx="8229600" cy="4525963"/>
          </a:xfrm>
        </p:spPr>
        <p:txBody>
          <a:bodyPr>
            <a:normAutofit/>
          </a:bodyPr>
          <a:lstStyle/>
          <a:p>
            <a:r>
              <a:rPr lang="en-GB" sz="1800" dirty="0" smtClean="0"/>
              <a:t>SensorML specific vocabularies</a:t>
            </a:r>
          </a:p>
          <a:p>
            <a:pPr lvl="1"/>
            <a:r>
              <a:rPr lang="en-GB" sz="1800" b="1" dirty="0" smtClean="0"/>
              <a:t>W01</a:t>
            </a:r>
            <a:r>
              <a:rPr lang="en-GB" sz="1800" dirty="0" smtClean="0"/>
              <a:t> - </a:t>
            </a:r>
            <a:r>
              <a:rPr lang="en-GB" sz="1400" dirty="0" err="1" smtClean="0"/>
              <a:t>SeaDataNet</a:t>
            </a:r>
            <a:r>
              <a:rPr lang="en-GB" sz="1400" dirty="0" smtClean="0"/>
              <a:t> </a:t>
            </a:r>
            <a:r>
              <a:rPr lang="en-GB" sz="1400" dirty="0"/>
              <a:t>Sensor Web Enablement and </a:t>
            </a:r>
            <a:r>
              <a:rPr lang="en-GB" sz="1400" dirty="0" err="1"/>
              <a:t>SensorML</a:t>
            </a:r>
            <a:r>
              <a:rPr lang="en-GB" sz="1400" dirty="0"/>
              <a:t> type </a:t>
            </a:r>
            <a:r>
              <a:rPr lang="en-GB" sz="1400" dirty="0" smtClean="0"/>
              <a:t>vocabulary</a:t>
            </a:r>
          </a:p>
          <a:p>
            <a:pPr lvl="1"/>
            <a:r>
              <a:rPr lang="en-GB" sz="1800" b="1" dirty="0" smtClean="0"/>
              <a:t>W02</a:t>
            </a:r>
            <a:r>
              <a:rPr lang="en-GB" sz="1800" dirty="0" smtClean="0"/>
              <a:t> - </a:t>
            </a:r>
            <a:r>
              <a:rPr lang="en-GB" sz="1400" dirty="0" err="1" smtClean="0"/>
              <a:t>SeaDataNet</a:t>
            </a:r>
            <a:r>
              <a:rPr lang="en-GB" sz="1400" dirty="0" smtClean="0"/>
              <a:t> </a:t>
            </a:r>
            <a:r>
              <a:rPr lang="en-GB" sz="1400" dirty="0"/>
              <a:t>Sensor Web Enablement and </a:t>
            </a:r>
            <a:r>
              <a:rPr lang="en-GB" sz="1400" dirty="0" err="1"/>
              <a:t>SensorML</a:t>
            </a:r>
            <a:r>
              <a:rPr lang="en-GB" sz="1400" dirty="0"/>
              <a:t> sub-type </a:t>
            </a:r>
            <a:r>
              <a:rPr lang="en-GB" sz="1400" dirty="0" smtClean="0"/>
              <a:t>vocabulary</a:t>
            </a:r>
          </a:p>
          <a:p>
            <a:pPr lvl="1"/>
            <a:r>
              <a:rPr lang="en-GB" sz="1800" b="1" dirty="0" smtClean="0"/>
              <a:t>GS1 - </a:t>
            </a:r>
            <a:r>
              <a:rPr lang="en-GB" sz="1400" dirty="0" smtClean="0"/>
              <a:t>Geo-Seas </a:t>
            </a:r>
            <a:r>
              <a:rPr lang="en-GB" sz="1400" dirty="0"/>
              <a:t>features of </a:t>
            </a:r>
            <a:r>
              <a:rPr lang="en-GB" sz="1400" dirty="0" smtClean="0"/>
              <a:t>interest</a:t>
            </a:r>
          </a:p>
          <a:p>
            <a:pPr lvl="1"/>
            <a:r>
              <a:rPr lang="en-GB" sz="1800" b="1" dirty="0" smtClean="0"/>
              <a:t>GS2 </a:t>
            </a:r>
            <a:r>
              <a:rPr lang="en-GB" sz="1800" dirty="0" smtClean="0"/>
              <a:t>- </a:t>
            </a:r>
            <a:r>
              <a:rPr lang="en-GB" sz="1400" dirty="0" smtClean="0"/>
              <a:t>Geo-Seas </a:t>
            </a:r>
            <a:r>
              <a:rPr lang="en-GB" sz="1400" dirty="0"/>
              <a:t>observed </a:t>
            </a:r>
            <a:r>
              <a:rPr lang="en-GB" sz="1400" dirty="0" smtClean="0"/>
              <a:t>property</a:t>
            </a:r>
          </a:p>
          <a:p>
            <a:pPr lvl="1"/>
            <a:r>
              <a:rPr lang="en-GB" sz="1800" dirty="0"/>
              <a:t> </a:t>
            </a:r>
            <a:r>
              <a:rPr lang="en-GB" sz="1800" dirty="0" smtClean="0"/>
              <a:t>Feature of Interest </a:t>
            </a:r>
          </a:p>
          <a:p>
            <a:pPr lvl="2" indent="0">
              <a:buNone/>
            </a:pPr>
            <a:r>
              <a:rPr lang="en-GB" sz="1400" dirty="0"/>
              <a:t>    </a:t>
            </a:r>
            <a:r>
              <a:rPr lang="en-GB" sz="1400" dirty="0" smtClean="0"/>
              <a:t>	</a:t>
            </a:r>
            <a:r>
              <a:rPr lang="en-GB" sz="2000" dirty="0" smtClean="0">
                <a:solidFill>
                  <a:srgbClr val="3879AA"/>
                </a:solidFill>
              </a:rPr>
              <a:t>GS1, S26 </a:t>
            </a:r>
            <a:r>
              <a:rPr lang="en-GB" sz="2000" dirty="0">
                <a:solidFill>
                  <a:srgbClr val="3879AA"/>
                </a:solidFill>
              </a:rPr>
              <a:t>- matrix (BODC governed)</a:t>
            </a:r>
          </a:p>
          <a:p>
            <a:pPr lvl="1"/>
            <a:r>
              <a:rPr lang="en-GB" sz="1800" dirty="0" smtClean="0"/>
              <a:t>Observable Property </a:t>
            </a:r>
          </a:p>
          <a:p>
            <a:r>
              <a:rPr lang="en-GB" sz="1800" dirty="0"/>
              <a:t>  </a:t>
            </a:r>
            <a:r>
              <a:rPr lang="en-GB" sz="1800" dirty="0" smtClean="0"/>
              <a:t>	Fine </a:t>
            </a:r>
            <a:r>
              <a:rPr lang="en-GB" sz="1800" dirty="0"/>
              <a:t>granularity (usage metadata) - P01, P07 etc.</a:t>
            </a:r>
          </a:p>
          <a:p>
            <a:r>
              <a:rPr lang="en-GB" sz="1800" dirty="0"/>
              <a:t>       </a:t>
            </a:r>
            <a:r>
              <a:rPr lang="en-GB" sz="1800" dirty="0" smtClean="0"/>
              <a:t>Coarse </a:t>
            </a:r>
            <a:r>
              <a:rPr lang="en-GB" sz="1800" dirty="0"/>
              <a:t>granularity (discovery metadata) - GS2 </a:t>
            </a:r>
            <a:endParaRPr lang="en-GB" sz="1800" dirty="0" smtClean="0"/>
          </a:p>
          <a:p>
            <a:pPr lvl="1"/>
            <a:r>
              <a:rPr lang="en-GB" sz="1800" dirty="0" err="1" smtClean="0"/>
              <a:t>Characteristics&amp;MeasurementCapabilities</a:t>
            </a:r>
            <a:r>
              <a:rPr lang="en-GB" sz="1800" dirty="0" smtClean="0"/>
              <a:t>(weight, height, width, Frequency, Latency, Precision </a:t>
            </a:r>
            <a:r>
              <a:rPr lang="en-GB" sz="1800" dirty="0" err="1" smtClean="0"/>
              <a:t>etc</a:t>
            </a:r>
            <a:r>
              <a:rPr lang="en-GB" sz="1800" dirty="0" smtClean="0"/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3528" y="5517232"/>
            <a:ext cx="85972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 algn="ctr"/>
            <a:r>
              <a:rPr lang="en-GB" dirty="0">
                <a:solidFill>
                  <a:srgbClr val="C00000"/>
                </a:solidFill>
              </a:rPr>
              <a:t>If additional new vocabularies are required then need to ascertain the content </a:t>
            </a:r>
            <a:endParaRPr lang="en-GB" dirty="0" smtClean="0">
              <a:solidFill>
                <a:srgbClr val="C00000"/>
              </a:solidFill>
            </a:endParaRPr>
          </a:p>
          <a:p>
            <a:pPr lvl="1" algn="ctr"/>
            <a:r>
              <a:rPr lang="en-GB" dirty="0" smtClean="0">
                <a:solidFill>
                  <a:srgbClr val="C00000"/>
                </a:solidFill>
              </a:rPr>
              <a:t>governance </a:t>
            </a:r>
            <a:r>
              <a:rPr lang="en-GB" dirty="0">
                <a:solidFill>
                  <a:srgbClr val="C00000"/>
                </a:solidFill>
              </a:rPr>
              <a:t>authority. NVS2 can deliver the technical governance.</a:t>
            </a:r>
          </a:p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1560" y="5517232"/>
            <a:ext cx="8309193" cy="72008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5307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Ongoing developments as part of the </a:t>
            </a:r>
            <a:r>
              <a:rPr lang="en-GB" dirty="0" err="1" smtClean="0"/>
              <a:t>SenseOcean</a:t>
            </a:r>
            <a:r>
              <a:rPr lang="en-GB" dirty="0" smtClean="0"/>
              <a:t> project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84557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lexk\Pictures\CAMERA\IMG_20151007_12425854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82" t="10156" r="24906" b="20738"/>
          <a:stretch/>
        </p:blipFill>
        <p:spPr bwMode="auto">
          <a:xfrm>
            <a:off x="7059875" y="10751"/>
            <a:ext cx="206891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SenseOCEAN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SenseOCEAN</a:t>
            </a:r>
            <a:r>
              <a:rPr lang="en-GB" dirty="0"/>
              <a:t> draws together world leading marine sensor developers to create a highly integrated multifunction and cost-effective in situ marine biogeochemical sensor system. </a:t>
            </a:r>
            <a:endParaRPr lang="en-GB" dirty="0" smtClean="0"/>
          </a:p>
          <a:p>
            <a:r>
              <a:rPr lang="en-US" altLang="en-US" dirty="0" smtClean="0"/>
              <a:t>Ensure that </a:t>
            </a:r>
          </a:p>
          <a:p>
            <a:pPr lvl="1"/>
            <a:r>
              <a:rPr lang="en-US" altLang="en-US" dirty="0" smtClean="0"/>
              <a:t>Key </a:t>
            </a:r>
            <a:r>
              <a:rPr lang="en-US" altLang="en-US" dirty="0"/>
              <a:t>metadata and technical data from novel sensors are never lost</a:t>
            </a:r>
          </a:p>
          <a:p>
            <a:pPr lvl="1"/>
            <a:r>
              <a:rPr lang="en-US" altLang="en-US" dirty="0"/>
              <a:t>Efficient data processing</a:t>
            </a:r>
          </a:p>
          <a:p>
            <a:pPr lvl="1"/>
            <a:r>
              <a:rPr lang="en-US" altLang="en-US" dirty="0"/>
              <a:t>Efficient data archival</a:t>
            </a:r>
          </a:p>
          <a:p>
            <a:pPr lvl="1"/>
            <a:r>
              <a:rPr lang="en-US" altLang="en-US" dirty="0"/>
              <a:t>Seamless data delivery</a:t>
            </a:r>
          </a:p>
          <a:p>
            <a:pPr marL="0" indent="0">
              <a:buNone/>
            </a:pPr>
            <a:r>
              <a:rPr lang="en-US" altLang="en-US" dirty="0"/>
              <a:t>Interoperability … apply data standards from sensor through to delivery</a:t>
            </a:r>
          </a:p>
        </p:txBody>
      </p:sp>
    </p:spTree>
    <p:extLst>
      <p:ext uri="{BB962C8B-B14F-4D97-AF65-F5344CB8AC3E}">
        <p14:creationId xmlns:p14="http://schemas.microsoft.com/office/powerpoint/2010/main" val="394073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juck.NERC\Dropbox\SenseOCEAN Admin\Images\Images of NOCS Wet Chemical Sensors\Wet Chemical Sensor v3 fully assembled showing PMMA chip, valves, pump and pressure tolerant electronic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216" y="1467510"/>
            <a:ext cx="781488" cy="953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 flipH="1">
            <a:off x="6925215" y="2725763"/>
            <a:ext cx="1012301" cy="1482551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669441149"/>
              </p:ext>
            </p:extLst>
          </p:nvPr>
        </p:nvGraphicFramePr>
        <p:xfrm>
          <a:off x="179512" y="836712"/>
          <a:ext cx="8127305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6407150" cy="1143000"/>
          </a:xfrm>
        </p:spPr>
        <p:txBody>
          <a:bodyPr/>
          <a:lstStyle/>
          <a:p>
            <a:r>
              <a:rPr lang="en-GB" dirty="0" smtClean="0"/>
              <a:t>Proposed approach</a:t>
            </a:r>
            <a:endParaRPr lang="en-GB" dirty="0"/>
          </a:p>
        </p:txBody>
      </p:sp>
      <p:pic>
        <p:nvPicPr>
          <p:cNvPr id="2051" name="Picture 3" descr="C:\Users\juck.NERC\Dropbox\SenseOCEAN Admin\Images\Images of NOCS Wet Chemical Sensors\Wet Chemical Sensor v3 CAD of fitting in an iRobot glider (I. Ogilvie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299664"/>
            <a:ext cx="1500529" cy="81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5" descr="Image result for iridium satell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7" descr="Image result for iridium satellit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9" descr="Image result for iridium satell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9" name="Picture 11" descr="http://www.davidiad.com/images/iridium/iridiu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175" y="3140969"/>
            <a:ext cx="105774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763675"/>
            <a:ext cx="1126217" cy="1033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916497" y="1340768"/>
            <a:ext cx="2384756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NERC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Linked data 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(RDF, SPARQL)</a:t>
            </a:r>
          </a:p>
          <a:p>
            <a:pPr algn="ctr"/>
            <a:r>
              <a:rPr lang="en-GB" sz="2400" dirty="0" smtClean="0">
                <a:solidFill>
                  <a:schemeClr val="bg1"/>
                </a:solidFill>
              </a:rPr>
              <a:t>server</a:t>
            </a:r>
            <a:endParaRPr lang="en-GB" sz="2400" dirty="0">
              <a:solidFill>
                <a:schemeClr val="bg1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431252" y="2725764"/>
            <a:ext cx="749993" cy="1207292"/>
          </a:xfrm>
          <a:prstGeom prst="straightConnector1">
            <a:avLst/>
          </a:prstGeom>
          <a:ln w="635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542127" y="3068960"/>
            <a:ext cx="766177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UUID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80312" y="3284984"/>
            <a:ext cx="1192058" cy="92333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err="1" smtClean="0">
                <a:solidFill>
                  <a:schemeClr val="bg1"/>
                </a:solidFill>
              </a:rPr>
              <a:t>SensorML</a:t>
            </a:r>
            <a:endParaRPr lang="en-GB" dirty="0" smtClean="0">
              <a:solidFill>
                <a:schemeClr val="bg1"/>
              </a:solidFill>
            </a:endParaRPr>
          </a:p>
          <a:p>
            <a:r>
              <a:rPr lang="en-GB" dirty="0" smtClean="0">
                <a:solidFill>
                  <a:schemeClr val="bg1"/>
                </a:solidFill>
              </a:rPr>
              <a:t>SSN (OWL)</a:t>
            </a:r>
          </a:p>
          <a:p>
            <a:r>
              <a:rPr lang="en-GB" dirty="0" smtClean="0">
                <a:solidFill>
                  <a:schemeClr val="bg1"/>
                </a:solidFill>
              </a:rPr>
              <a:t>JSON 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5882" y="4693134"/>
            <a:ext cx="2657394" cy="36933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n</a:t>
            </a:r>
            <a:r>
              <a:rPr lang="en-GB" dirty="0" err="1" smtClean="0">
                <a:solidFill>
                  <a:schemeClr val="bg1"/>
                </a:solidFill>
              </a:rPr>
              <a:t>etCDF</a:t>
            </a:r>
            <a:r>
              <a:rPr lang="en-GB" dirty="0" smtClean="0">
                <a:solidFill>
                  <a:schemeClr val="bg1"/>
                </a:solidFill>
              </a:rPr>
              <a:t> EGO 1.1, CF1.6, LD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646" y="4437112"/>
            <a:ext cx="380627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Reference for </a:t>
            </a:r>
            <a:r>
              <a:rPr lang="en-GB" dirty="0" err="1" smtClean="0"/>
              <a:t>netCDF</a:t>
            </a:r>
            <a:r>
              <a:rPr lang="en-GB" dirty="0" smtClean="0"/>
              <a:t> Link Data conventions:</a:t>
            </a:r>
          </a:p>
          <a:p>
            <a:r>
              <a:rPr lang="en-GB" sz="1600" dirty="0" smtClean="0"/>
              <a:t>Yu J. et al. </a:t>
            </a:r>
            <a:r>
              <a:rPr lang="en-GB" sz="1600" dirty="0"/>
              <a:t>Towards Linked Data Conventions for Delivery of Environmental Data Using </a:t>
            </a:r>
            <a:r>
              <a:rPr lang="en-GB" sz="1600" dirty="0" err="1"/>
              <a:t>netCDF</a:t>
            </a:r>
            <a:r>
              <a:rPr lang="en-GB" sz="1600" dirty="0"/>
              <a:t>: pages 102-112; Springer., ISBN: 978-3-319-15993-5</a:t>
            </a:r>
          </a:p>
        </p:txBody>
      </p:sp>
    </p:spTree>
    <p:extLst>
      <p:ext uri="{BB962C8B-B14F-4D97-AF65-F5344CB8AC3E}">
        <p14:creationId xmlns:p14="http://schemas.microsoft.com/office/powerpoint/2010/main" val="59026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Aanderaa</a:t>
            </a:r>
            <a:r>
              <a:rPr lang="en-GB" dirty="0" smtClean="0"/>
              <a:t> Oxygen </a:t>
            </a:r>
            <a:r>
              <a:rPr lang="en-GB" dirty="0" err="1" smtClean="0"/>
              <a:t>Optode</a:t>
            </a:r>
            <a:r>
              <a:rPr lang="en-GB" dirty="0" smtClean="0"/>
              <a:t> 4531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1340768"/>
            <a:ext cx="7381875" cy="542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061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Vocabularies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14164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44015" y="-29410"/>
            <a:ext cx="6588224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333746" y="1628800"/>
            <a:ext cx="1728192" cy="144016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2185700"/>
            <a:ext cx="10759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SenseOcean</a:t>
            </a:r>
            <a:endParaRPr lang="en-GB" sz="1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GB" sz="1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DB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308304" y="-2738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WEB</a:t>
            </a:r>
            <a:endParaRPr lang="en-GB" dirty="0"/>
          </a:p>
        </p:txBody>
      </p:sp>
      <p:cxnSp>
        <p:nvCxnSpPr>
          <p:cNvPr id="21" name="Straight Arrow Connector 20"/>
          <p:cNvCxnSpPr>
            <a:stCxn id="56" idx="3"/>
            <a:endCxn id="68" idx="1"/>
          </p:cNvCxnSpPr>
          <p:nvPr/>
        </p:nvCxnSpPr>
        <p:spPr>
          <a:xfrm flipV="1">
            <a:off x="4826877" y="721706"/>
            <a:ext cx="2487364" cy="200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2954669" y="1395209"/>
            <a:ext cx="187220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err="1" smtClean="0"/>
              <a:t>Lise</a:t>
            </a:r>
            <a:endParaRPr lang="en-GB" sz="1600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860948" y="1908294"/>
            <a:ext cx="2488182" cy="28643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24" idx="3"/>
          </p:cNvCxnSpPr>
          <p:nvPr/>
        </p:nvCxnSpPr>
        <p:spPr>
          <a:xfrm flipV="1">
            <a:off x="4826877" y="1395209"/>
            <a:ext cx="2481427" cy="5040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259608" y="1321023"/>
            <a:ext cx="6614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RDF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5904397" y="1760765"/>
            <a:ext cx="936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/>
              <a:t>SensorML</a:t>
            </a:r>
            <a:endParaRPr lang="en-GB" sz="1200" b="1" dirty="0"/>
          </a:p>
        </p:txBody>
      </p:sp>
      <p:pic>
        <p:nvPicPr>
          <p:cNvPr id="1027" name="Picture 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41" y="1268760"/>
            <a:ext cx="1290207" cy="77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059" y="1794860"/>
            <a:ext cx="1296144" cy="7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Rectangle 35"/>
          <p:cNvSpPr/>
          <p:nvPr/>
        </p:nvSpPr>
        <p:spPr>
          <a:xfrm>
            <a:off x="2954669" y="3897052"/>
            <a:ext cx="2816078" cy="277230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TextBox 36"/>
          <p:cNvSpPr txBox="1"/>
          <p:nvPr/>
        </p:nvSpPr>
        <p:spPr>
          <a:xfrm>
            <a:off x="3773415" y="4175321"/>
            <a:ext cx="11008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Access Control</a:t>
            </a:r>
            <a:endParaRPr lang="en-GB" sz="1200" dirty="0"/>
          </a:p>
        </p:txBody>
      </p:sp>
      <p:sp>
        <p:nvSpPr>
          <p:cNvPr id="38" name="Rectangle 37">
            <a:hlinkClick r:id="rId7" action="ppaction://hlinksldjump"/>
          </p:cNvPr>
          <p:cNvSpPr/>
          <p:nvPr/>
        </p:nvSpPr>
        <p:spPr>
          <a:xfrm>
            <a:off x="3347864" y="4653136"/>
            <a:ext cx="1872208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TextBox 41"/>
          <p:cNvSpPr txBox="1"/>
          <p:nvPr/>
        </p:nvSpPr>
        <p:spPr>
          <a:xfrm>
            <a:off x="3943816" y="4735197"/>
            <a:ext cx="700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ERDDAP</a:t>
            </a:r>
            <a:endParaRPr lang="en-GB" sz="12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15" y="5012196"/>
            <a:ext cx="1291115" cy="103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5515396" y="353795"/>
            <a:ext cx="12168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RDF/HTML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2954669" y="237721"/>
            <a:ext cx="187220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NVS2</a:t>
            </a:r>
            <a:endParaRPr lang="en-GB" dirty="0"/>
          </a:p>
        </p:txBody>
      </p:sp>
      <p:grpSp>
        <p:nvGrpSpPr>
          <p:cNvPr id="45" name="Group 44"/>
          <p:cNvGrpSpPr/>
          <p:nvPr/>
        </p:nvGrpSpPr>
        <p:grpSpPr>
          <a:xfrm>
            <a:off x="319336" y="5064188"/>
            <a:ext cx="1804392" cy="1173124"/>
            <a:chOff x="319336" y="5064188"/>
            <a:chExt cx="1804392" cy="1173124"/>
          </a:xfrm>
        </p:grpSpPr>
        <p:sp>
          <p:nvSpPr>
            <p:cNvPr id="51" name="Rectangle 50"/>
            <p:cNvSpPr/>
            <p:nvPr/>
          </p:nvSpPr>
          <p:spPr>
            <a:xfrm>
              <a:off x="611560" y="5064188"/>
              <a:ext cx="1512168" cy="1173124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319336" y="5335095"/>
              <a:ext cx="584448" cy="291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19336" y="5804424"/>
              <a:ext cx="584448" cy="29102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Folded Corner 51"/>
          <p:cNvSpPr/>
          <p:nvPr/>
        </p:nvSpPr>
        <p:spPr>
          <a:xfrm>
            <a:off x="1043194" y="5445224"/>
            <a:ext cx="252028" cy="31565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Folded Corner 61"/>
          <p:cNvSpPr/>
          <p:nvPr/>
        </p:nvSpPr>
        <p:spPr>
          <a:xfrm>
            <a:off x="1655676" y="5445223"/>
            <a:ext cx="252028" cy="31565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Folded Corner 62"/>
          <p:cNvSpPr/>
          <p:nvPr/>
        </p:nvSpPr>
        <p:spPr>
          <a:xfrm>
            <a:off x="1367644" y="5778118"/>
            <a:ext cx="252028" cy="31565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4" name="TextBox 63"/>
          <p:cNvSpPr txBox="1"/>
          <p:nvPr/>
        </p:nvSpPr>
        <p:spPr>
          <a:xfrm>
            <a:off x="1081079" y="5074086"/>
            <a:ext cx="79712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File Store</a:t>
            </a:r>
            <a:endParaRPr lang="en-GB" sz="1100" dirty="0"/>
          </a:p>
        </p:txBody>
      </p:sp>
      <p:pic>
        <p:nvPicPr>
          <p:cNvPr id="68" name="Picture 2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4241" y="332656"/>
            <a:ext cx="1290207" cy="778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6" name="Elbow Connector 65"/>
          <p:cNvCxnSpPr/>
          <p:nvPr/>
        </p:nvCxnSpPr>
        <p:spPr>
          <a:xfrm flipH="1">
            <a:off x="1547664" y="912503"/>
            <a:ext cx="1303737" cy="611144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Elbow Connector 65"/>
          <p:cNvCxnSpPr>
            <a:stCxn id="24" idx="1"/>
            <a:endCxn id="4" idx="4"/>
          </p:cNvCxnSpPr>
          <p:nvPr/>
        </p:nvCxnSpPr>
        <p:spPr>
          <a:xfrm flipH="1">
            <a:off x="2061938" y="1899265"/>
            <a:ext cx="892731" cy="449615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>
            <a:stCxn id="51" idx="3"/>
          </p:cNvCxnSpPr>
          <p:nvPr/>
        </p:nvCxnSpPr>
        <p:spPr>
          <a:xfrm>
            <a:off x="2123728" y="5650750"/>
            <a:ext cx="83094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Elbow Connector 65"/>
          <p:cNvCxnSpPr>
            <a:endCxn id="36" idx="0"/>
          </p:cNvCxnSpPr>
          <p:nvPr/>
        </p:nvCxnSpPr>
        <p:spPr>
          <a:xfrm>
            <a:off x="4362708" y="3620540"/>
            <a:ext cx="0" cy="276512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1" name="Rounded Rectangle 100"/>
          <p:cNvSpPr/>
          <p:nvPr/>
        </p:nvSpPr>
        <p:spPr>
          <a:xfrm>
            <a:off x="2966222" y="2606112"/>
            <a:ext cx="1872208" cy="1008112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52North </a:t>
            </a:r>
          </a:p>
          <a:p>
            <a:pPr algn="ctr"/>
            <a:r>
              <a:rPr lang="en-GB" sz="1600" dirty="0" smtClean="0"/>
              <a:t>SOS Access Point</a:t>
            </a:r>
            <a:endParaRPr lang="en-GB" sz="1600" dirty="0"/>
          </a:p>
        </p:txBody>
      </p:sp>
      <p:cxnSp>
        <p:nvCxnSpPr>
          <p:cNvPr id="1030" name="Straight Arrow Connector 1029"/>
          <p:cNvCxnSpPr>
            <a:endCxn id="4" idx="4"/>
          </p:cNvCxnSpPr>
          <p:nvPr/>
        </p:nvCxnSpPr>
        <p:spPr>
          <a:xfrm flipH="1" flipV="1">
            <a:off x="2061938" y="2348880"/>
            <a:ext cx="892732" cy="808224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101" idx="3"/>
            <a:endCxn id="121" idx="1"/>
          </p:cNvCxnSpPr>
          <p:nvPr/>
        </p:nvCxnSpPr>
        <p:spPr>
          <a:xfrm>
            <a:off x="4838430" y="3110168"/>
            <a:ext cx="2614646" cy="2535389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flipV="1">
            <a:off x="5770747" y="5941141"/>
            <a:ext cx="985387" cy="8797"/>
          </a:xfrm>
          <a:prstGeom prst="straightConnector1">
            <a:avLst/>
          </a:prstGeom>
          <a:ln w="38100">
            <a:head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36" name="Smiley Face 1035"/>
          <p:cNvSpPr/>
          <p:nvPr/>
        </p:nvSpPr>
        <p:spPr>
          <a:xfrm>
            <a:off x="6756134" y="5624758"/>
            <a:ext cx="642135" cy="57152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prstDash val="solid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2" name="Straight Arrow Connector 111"/>
          <p:cNvCxnSpPr>
            <a:stCxn id="101" idx="3"/>
            <a:endCxn id="116" idx="1"/>
          </p:cNvCxnSpPr>
          <p:nvPr/>
        </p:nvCxnSpPr>
        <p:spPr>
          <a:xfrm>
            <a:off x="4838430" y="3110168"/>
            <a:ext cx="2560930" cy="1638406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6" name="Picture 2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360" y="4345649"/>
            <a:ext cx="1336224" cy="80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7" name="TextBox 116"/>
          <p:cNvSpPr txBox="1"/>
          <p:nvPr/>
        </p:nvSpPr>
        <p:spPr>
          <a:xfrm>
            <a:off x="4850225" y="2873078"/>
            <a:ext cx="10708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 err="1" smtClean="0"/>
              <a:t>DescribeSensor</a:t>
            </a:r>
            <a:endParaRPr lang="en-GB" sz="900" b="1" dirty="0"/>
          </a:p>
        </p:txBody>
      </p:sp>
      <p:sp>
        <p:nvSpPr>
          <p:cNvPr id="118" name="TextBox 117"/>
          <p:cNvSpPr txBox="1"/>
          <p:nvPr/>
        </p:nvSpPr>
        <p:spPr>
          <a:xfrm>
            <a:off x="4825148" y="3538406"/>
            <a:ext cx="14382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err="1" smtClean="0"/>
              <a:t>GetObservation</a:t>
            </a:r>
            <a:endParaRPr lang="en-GB" sz="1200" b="1" dirty="0"/>
          </a:p>
        </p:txBody>
      </p:sp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076" y="5244421"/>
            <a:ext cx="1330288" cy="802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5" name="Straight Arrow Connector 124"/>
          <p:cNvCxnSpPr/>
          <p:nvPr/>
        </p:nvCxnSpPr>
        <p:spPr>
          <a:xfrm>
            <a:off x="5794642" y="5753779"/>
            <a:ext cx="961492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0" name="TextBox 1049"/>
          <p:cNvSpPr txBox="1"/>
          <p:nvPr/>
        </p:nvSpPr>
        <p:spPr>
          <a:xfrm>
            <a:off x="6097374" y="5179062"/>
            <a:ext cx="530613" cy="261610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1100" dirty="0" smtClean="0"/>
              <a:t>UUID</a:t>
            </a:r>
            <a:endParaRPr lang="en-GB" sz="1400" dirty="0"/>
          </a:p>
        </p:txBody>
      </p:sp>
      <p:sp>
        <p:nvSpPr>
          <p:cNvPr id="132" name="TextBox 131"/>
          <p:cNvSpPr txBox="1"/>
          <p:nvPr/>
        </p:nvSpPr>
        <p:spPr>
          <a:xfrm>
            <a:off x="1617463" y="5456846"/>
            <a:ext cx="328454" cy="16927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500" dirty="0" smtClean="0"/>
              <a:t>UUID</a:t>
            </a:r>
            <a:endParaRPr lang="en-GB" sz="700" dirty="0"/>
          </a:p>
        </p:txBody>
      </p:sp>
      <p:sp>
        <p:nvSpPr>
          <p:cNvPr id="134" name="TextBox 133"/>
          <p:cNvSpPr txBox="1"/>
          <p:nvPr/>
        </p:nvSpPr>
        <p:spPr>
          <a:xfrm>
            <a:off x="1039190" y="5456845"/>
            <a:ext cx="328454" cy="16927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500" dirty="0" smtClean="0"/>
              <a:t>UUID</a:t>
            </a:r>
            <a:endParaRPr lang="en-GB" sz="700" dirty="0"/>
          </a:p>
        </p:txBody>
      </p:sp>
      <p:sp>
        <p:nvSpPr>
          <p:cNvPr id="135" name="TextBox 134"/>
          <p:cNvSpPr txBox="1"/>
          <p:nvPr/>
        </p:nvSpPr>
        <p:spPr>
          <a:xfrm>
            <a:off x="1329431" y="5771864"/>
            <a:ext cx="328454" cy="169277"/>
          </a:xfrm>
          <a:prstGeom prst="rect">
            <a:avLst/>
          </a:prstGeom>
          <a:gradFill>
            <a:gsLst>
              <a:gs pos="0">
                <a:srgbClr val="A603AB"/>
              </a:gs>
              <a:gs pos="21001">
                <a:srgbClr val="0819FB"/>
              </a:gs>
              <a:gs pos="35001">
                <a:srgbClr val="1A8D48"/>
              </a:gs>
              <a:gs pos="52000">
                <a:srgbClr val="FFFF00"/>
              </a:gs>
              <a:gs pos="73000">
                <a:srgbClr val="EE3F17"/>
              </a:gs>
              <a:gs pos="88000">
                <a:srgbClr val="E81766"/>
              </a:gs>
              <a:gs pos="100000">
                <a:srgbClr val="A603AB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en-GB" sz="500" dirty="0" smtClean="0"/>
              <a:t>UUID</a:t>
            </a:r>
            <a:endParaRPr lang="en-GB" sz="700" dirty="0"/>
          </a:p>
        </p:txBody>
      </p:sp>
      <p:pic>
        <p:nvPicPr>
          <p:cNvPr id="54" name="Picture 2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176" y="2725854"/>
            <a:ext cx="1347272" cy="8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7" name="Straight Arrow Connector 56"/>
          <p:cNvCxnSpPr>
            <a:stCxn id="24" idx="3"/>
            <a:endCxn id="54" idx="1"/>
          </p:cNvCxnSpPr>
          <p:nvPr/>
        </p:nvCxnSpPr>
        <p:spPr>
          <a:xfrm>
            <a:off x="4826877" y="1899265"/>
            <a:ext cx="2430299" cy="12328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108135" y="2207911"/>
            <a:ext cx="55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RDF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401438" y="741777"/>
            <a:ext cx="1370362" cy="101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4" name="Down Arrow 13"/>
          <p:cNvSpPr/>
          <p:nvPr/>
        </p:nvSpPr>
        <p:spPr>
          <a:xfrm>
            <a:off x="790321" y="1268759"/>
            <a:ext cx="397303" cy="509777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olded Corner 6"/>
          <p:cNvSpPr/>
          <p:nvPr/>
        </p:nvSpPr>
        <p:spPr>
          <a:xfrm>
            <a:off x="521135" y="418454"/>
            <a:ext cx="808295" cy="850305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Sensor Models</a:t>
            </a:r>
            <a:endParaRPr lang="en-GB" sz="1200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5613707" y="802978"/>
            <a:ext cx="83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SKOS</a:t>
            </a:r>
            <a:endParaRPr lang="en-GB" sz="1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870297" y="1328953"/>
            <a:ext cx="83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SSN</a:t>
            </a:r>
            <a:endParaRPr lang="en-GB" sz="1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4" name="Folded Corner 73"/>
          <p:cNvSpPr/>
          <p:nvPr/>
        </p:nvSpPr>
        <p:spPr>
          <a:xfrm>
            <a:off x="425022" y="3825746"/>
            <a:ext cx="904408" cy="97614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/>
              <a:t>Sensor Instances</a:t>
            </a:r>
            <a:endParaRPr lang="en-GB" sz="1200" b="1" dirty="0"/>
          </a:p>
        </p:txBody>
      </p:sp>
      <p:sp>
        <p:nvSpPr>
          <p:cNvPr id="78" name="TextBox 77"/>
          <p:cNvSpPr txBox="1"/>
          <p:nvPr/>
        </p:nvSpPr>
        <p:spPr>
          <a:xfrm>
            <a:off x="6140873" y="2268762"/>
            <a:ext cx="83050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FFC0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SSN</a:t>
            </a:r>
            <a:endParaRPr lang="en-GB" sz="1400" dirty="0">
              <a:solidFill>
                <a:srgbClr val="FFC0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9" name="TextBox 78"/>
          <p:cNvSpPr txBox="1"/>
          <p:nvPr/>
        </p:nvSpPr>
        <p:spPr>
          <a:xfrm rot="20015210">
            <a:off x="7487622" y="3003216"/>
            <a:ext cx="103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instance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87" name="TextBox 86"/>
          <p:cNvSpPr txBox="1"/>
          <p:nvPr/>
        </p:nvSpPr>
        <p:spPr>
          <a:xfrm rot="20015210">
            <a:off x="7585140" y="4683974"/>
            <a:ext cx="103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instance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4" name="Arc 43"/>
          <p:cNvSpPr/>
          <p:nvPr/>
        </p:nvSpPr>
        <p:spPr>
          <a:xfrm>
            <a:off x="8627456" y="2124072"/>
            <a:ext cx="337032" cy="2052011"/>
          </a:xfrm>
          <a:prstGeom prst="arc">
            <a:avLst>
              <a:gd name="adj1" fmla="val 16200000"/>
              <a:gd name="adj2" fmla="val 545579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5" name="TextBox 94">
            <a:hlinkClick r:id="rId16" action="ppaction://hlinksldjump"/>
          </p:cNvPr>
          <p:cNvSpPr txBox="1"/>
          <p:nvPr/>
        </p:nvSpPr>
        <p:spPr>
          <a:xfrm rot="20015210">
            <a:off x="7562822" y="5547159"/>
            <a:ext cx="121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observation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7" name="TextBox 96"/>
          <p:cNvSpPr txBox="1"/>
          <p:nvPr/>
        </p:nvSpPr>
        <p:spPr>
          <a:xfrm rot="20015210">
            <a:off x="7467745" y="528204"/>
            <a:ext cx="1030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L22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73" name="Curved Connector 72"/>
          <p:cNvCxnSpPr>
            <a:endCxn id="4" idx="3"/>
          </p:cNvCxnSpPr>
          <p:nvPr/>
        </p:nvCxnSpPr>
        <p:spPr>
          <a:xfrm rot="10800000">
            <a:off x="1197843" y="3068960"/>
            <a:ext cx="1756827" cy="1584176"/>
          </a:xfrm>
          <a:prstGeom prst="curvedConnector2">
            <a:avLst/>
          </a:prstGeom>
          <a:ln w="38100"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104" name="Picture 3">
            <a:hlinkClick r:id="rId17" action="ppaction://hlinksldjump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9454" y="3643137"/>
            <a:ext cx="1341749" cy="809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TextBox 105"/>
          <p:cNvSpPr txBox="1"/>
          <p:nvPr/>
        </p:nvSpPr>
        <p:spPr>
          <a:xfrm rot="20015210">
            <a:off x="7390662" y="3864015"/>
            <a:ext cx="12155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>
                <a:latin typeface="Aharoni" panose="02010803020104030203" pitchFamily="2" charset="-79"/>
                <a:cs typeface="Aharoni" panose="02010803020104030203" pitchFamily="2" charset="-79"/>
              </a:rPr>
              <a:t>observation</a:t>
            </a:r>
            <a:endParaRPr lang="en-GB" sz="1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cxnSp>
        <p:nvCxnSpPr>
          <p:cNvPr id="108" name="Straight Arrow Connector 111"/>
          <p:cNvCxnSpPr>
            <a:endCxn id="104" idx="1"/>
          </p:cNvCxnSpPr>
          <p:nvPr/>
        </p:nvCxnSpPr>
        <p:spPr>
          <a:xfrm>
            <a:off x="4874294" y="1908294"/>
            <a:ext cx="2395160" cy="2139435"/>
          </a:xfrm>
          <a:prstGeom prst="curvedConnector3">
            <a:avLst>
              <a:gd name="adj1" fmla="val 50000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6222959" y="3312763"/>
            <a:ext cx="5550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RDF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1259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0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6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9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1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6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1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6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1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91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6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7" fill="hold">
                      <p:stCondLst>
                        <p:cond delay="indefinite"/>
                      </p:stCondLst>
                      <p:childTnLst>
                        <p:par>
                          <p:cTn id="298" fill="hold">
                            <p:stCondLst>
                              <p:cond delay="0"/>
                            </p:stCondLst>
                            <p:childTnLst>
                              <p:par>
                                <p:cTn id="29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1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6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9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9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24" grpId="0" animBg="1"/>
      <p:bldP spid="31" grpId="0"/>
      <p:bldP spid="34" grpId="0"/>
      <p:bldP spid="36" grpId="0" animBg="1"/>
      <p:bldP spid="37" grpId="0"/>
      <p:bldP spid="38" grpId="0" animBg="1"/>
      <p:bldP spid="42" grpId="0"/>
      <p:bldP spid="55" grpId="0"/>
      <p:bldP spid="56" grpId="0" animBg="1"/>
      <p:bldP spid="52" grpId="0" animBg="1"/>
      <p:bldP spid="62" grpId="0" animBg="1"/>
      <p:bldP spid="63" grpId="0" animBg="1"/>
      <p:bldP spid="64" grpId="0"/>
      <p:bldP spid="101" grpId="0" animBg="1"/>
      <p:bldP spid="1036" grpId="0" animBg="1"/>
      <p:bldP spid="117" grpId="0"/>
      <p:bldP spid="118" grpId="0"/>
      <p:bldP spid="1050" grpId="0" animBg="1"/>
      <p:bldP spid="132" grpId="0" animBg="1"/>
      <p:bldP spid="134" grpId="0" animBg="1"/>
      <p:bldP spid="135" grpId="0" animBg="1"/>
      <p:bldP spid="61" grpId="0"/>
      <p:bldP spid="14" grpId="1" animBg="1"/>
      <p:bldP spid="7" grpId="0" animBg="1"/>
      <p:bldP spid="70" grpId="0"/>
      <p:bldP spid="71" grpId="0"/>
      <p:bldP spid="74" grpId="0" animBg="1"/>
      <p:bldP spid="78" grpId="0"/>
      <p:bldP spid="79" grpId="0"/>
      <p:bldP spid="87" grpId="0"/>
      <p:bldP spid="44" grpId="0" animBg="1"/>
      <p:bldP spid="95" grpId="0"/>
      <p:bldP spid="97" grpId="0"/>
      <p:bldP spid="106" grpId="0"/>
      <p:bldP spid="10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" y="0"/>
            <a:ext cx="10055616" cy="8056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467544" y="260648"/>
            <a:ext cx="374441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6540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8" name="Right Arrow 7">
            <a:hlinkClick r:id="rId3" action="ppaction://hlinksldjump"/>
          </p:cNvPr>
          <p:cNvSpPr/>
          <p:nvPr/>
        </p:nvSpPr>
        <p:spPr>
          <a:xfrm rot="10800000">
            <a:off x="8028384" y="3347688"/>
            <a:ext cx="864096" cy="542853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000"/>
            <a:ext cx="13018984" cy="7851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26572" y="1642187"/>
            <a:ext cx="612960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3091374" y="188640"/>
            <a:ext cx="1048578" cy="288032"/>
          </a:xfrm>
          <a:prstGeom prst="ellipse">
            <a:avLst/>
          </a:prstGeom>
          <a:noFill/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827584" y="201486"/>
            <a:ext cx="1368152" cy="288032"/>
          </a:xfrm>
          <a:prstGeom prst="ellipse">
            <a:avLst/>
          </a:prstGeom>
          <a:noFill/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2133381" y="188640"/>
            <a:ext cx="1048578" cy="288032"/>
          </a:xfrm>
          <a:prstGeom prst="ellipse">
            <a:avLst/>
          </a:prstGeom>
          <a:noFill/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Vertical Scroll 4">
            <a:hlinkClick r:id="rId5" action="ppaction://hlinksldjump"/>
          </p:cNvPr>
          <p:cNvSpPr/>
          <p:nvPr/>
        </p:nvSpPr>
        <p:spPr>
          <a:xfrm>
            <a:off x="5338045" y="2166462"/>
            <a:ext cx="2376264" cy="2218861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5914109" y="2572088"/>
            <a:ext cx="13681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UUID</a:t>
            </a:r>
            <a:r>
              <a:rPr lang="en-GB" sz="1400" dirty="0" smtClean="0">
                <a:sym typeface="Wingdings" panose="05000000000000000000" pitchFamily="2" charset="2"/>
              </a:rPr>
              <a:t>URI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26077" y="2929129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sym typeface="Wingdings" panose="05000000000000000000" pitchFamily="2" charset="2"/>
              </a:rPr>
              <a:t>Content </a:t>
            </a:r>
            <a:r>
              <a:rPr lang="en-GB" sz="1400" dirty="0" smtClean="0">
                <a:sym typeface="Wingdings" panose="05000000000000000000" pitchFamily="2" charset="2"/>
              </a:rPr>
              <a:t>Negotiation</a:t>
            </a:r>
            <a:endParaRPr lang="en-GB" sz="1400" dirty="0"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10054" y="3267683"/>
            <a:ext cx="23042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>
                <a:sym typeface="Wingdings" panose="05000000000000000000" pitchFamily="2" charset="2"/>
              </a:rPr>
              <a:t>Tagged with NVS2 </a:t>
            </a:r>
          </a:p>
          <a:p>
            <a:pPr algn="ctr"/>
            <a:r>
              <a:rPr lang="en-GB" sz="1400" dirty="0" smtClean="0">
                <a:sym typeface="Wingdings" panose="05000000000000000000" pitchFamily="2" charset="2"/>
              </a:rPr>
              <a:t>and </a:t>
            </a:r>
          </a:p>
          <a:p>
            <a:pPr algn="ctr"/>
            <a:r>
              <a:rPr lang="en-GB" sz="1400" dirty="0" err="1" smtClean="0">
                <a:sym typeface="Wingdings" panose="05000000000000000000" pitchFamily="2" charset="2"/>
              </a:rPr>
              <a:t>sensorML</a:t>
            </a:r>
            <a:r>
              <a:rPr lang="en-GB" sz="1400" dirty="0" smtClean="0">
                <a:sym typeface="Wingdings" panose="05000000000000000000" pitchFamily="2" charset="2"/>
              </a:rPr>
              <a:t> ontology </a:t>
            </a:r>
          </a:p>
          <a:p>
            <a:pPr algn="ctr"/>
            <a:r>
              <a:rPr lang="en-GB" sz="1400" dirty="0" smtClean="0">
                <a:sym typeface="Wingdings" panose="05000000000000000000" pitchFamily="2" charset="2"/>
              </a:rPr>
              <a:t>concepts </a:t>
            </a:r>
            <a:endParaRPr lang="en-GB" sz="14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050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5" grpId="0" animBg="1"/>
      <p:bldP spid="2" grpId="0"/>
      <p:bldP spid="3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241"/>
            <a:ext cx="11002144" cy="6635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50101" y="5589240"/>
            <a:ext cx="612960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5652120" y="151917"/>
            <a:ext cx="3240360" cy="216024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467544" y="2564904"/>
            <a:ext cx="3240360" cy="288032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509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37"/>
            <a:ext cx="9496400" cy="7608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26572" y="1844824"/>
            <a:ext cx="6129604" cy="23143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35496" y="260648"/>
            <a:ext cx="410445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Vertical Scroll 7">
            <a:hlinkClick r:id="rId4" action="ppaction://hlinksldjump"/>
          </p:cNvPr>
          <p:cNvSpPr/>
          <p:nvPr/>
        </p:nvSpPr>
        <p:spPr>
          <a:xfrm>
            <a:off x="6420788" y="2137892"/>
            <a:ext cx="2592288" cy="2248000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6884224" y="2496814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 smtClean="0"/>
              <a:t>Semantic Sensor </a:t>
            </a:r>
          </a:p>
          <a:p>
            <a:r>
              <a:rPr lang="en-GB" sz="1400" dirty="0" smtClean="0"/>
              <a:t>Network Ontology</a:t>
            </a:r>
            <a:endParaRPr lang="en-GB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920194" y="3020034"/>
            <a:ext cx="14440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Good relations</a:t>
            </a:r>
            <a:endParaRPr lang="en-GB" sz="1400" dirty="0"/>
          </a:p>
        </p:txBody>
      </p:sp>
      <p:sp>
        <p:nvSpPr>
          <p:cNvPr id="6" name="Rectangle 5"/>
          <p:cNvSpPr/>
          <p:nvPr/>
        </p:nvSpPr>
        <p:spPr>
          <a:xfrm>
            <a:off x="6732241" y="3327811"/>
            <a:ext cx="18722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smtClean="0"/>
              <a:t>Provenance ontology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564329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8" grpId="0" animBg="1"/>
      <p:bldP spid="2" grpId="0"/>
      <p:bldP spid="7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795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844824"/>
            <a:ext cx="59046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51520" y="2276872"/>
            <a:ext cx="590465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52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Add </a:t>
            </a:r>
            <a:r>
              <a:rPr lang="en-GB" dirty="0" smtClean="0"/>
              <a:t>a </a:t>
            </a:r>
            <a:r>
              <a:rPr lang="en-GB" dirty="0" err="1" smtClean="0"/>
              <a:t>getObservation</a:t>
            </a:r>
            <a:r>
              <a:rPr lang="en-GB" dirty="0" smtClean="0"/>
              <a:t> call</a:t>
            </a:r>
            <a:endParaRPr lang="en-GB" dirty="0"/>
          </a:p>
        </p:txBody>
      </p:sp>
      <p:pic>
        <p:nvPicPr>
          <p:cNvPr id="1027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9"/>
            <a:ext cx="11369262" cy="6856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55976" y="188640"/>
            <a:ext cx="49685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460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31" y="0"/>
            <a:ext cx="12215564" cy="7366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1556792"/>
            <a:ext cx="4968552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lowchart: Magnetic Disk 1"/>
          <p:cNvSpPr/>
          <p:nvPr/>
        </p:nvSpPr>
        <p:spPr>
          <a:xfrm>
            <a:off x="6300192" y="1916832"/>
            <a:ext cx="1065837" cy="72008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o</a:t>
            </a:r>
            <a:r>
              <a:rPr lang="en-GB" dirty="0" smtClean="0"/>
              <a:t>m-</a:t>
            </a:r>
            <a:r>
              <a:rPr lang="en-GB" dirty="0" err="1" smtClean="0"/>
              <a:t>lite</a:t>
            </a:r>
            <a:endParaRPr lang="en-GB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6341293" y="2786786"/>
            <a:ext cx="1065837" cy="72008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provo</a:t>
            </a:r>
            <a:endParaRPr lang="en-GB" dirty="0"/>
          </a:p>
        </p:txBody>
      </p:sp>
      <p:sp>
        <p:nvSpPr>
          <p:cNvPr id="6" name="Flowchart: Magnetic Disk 5"/>
          <p:cNvSpPr/>
          <p:nvPr/>
        </p:nvSpPr>
        <p:spPr>
          <a:xfrm>
            <a:off x="6341292" y="3659266"/>
            <a:ext cx="1065837" cy="720080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ssn</a:t>
            </a:r>
            <a:endParaRPr lang="en-GB" dirty="0"/>
          </a:p>
        </p:txBody>
      </p:sp>
      <p:sp>
        <p:nvSpPr>
          <p:cNvPr id="4" name="Right Brace 3"/>
          <p:cNvSpPr/>
          <p:nvPr/>
        </p:nvSpPr>
        <p:spPr>
          <a:xfrm>
            <a:off x="7407130" y="1772816"/>
            <a:ext cx="621254" cy="2736304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469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5" grpId="0" animBg="1"/>
      <p:bldP spid="6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RDF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15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RDF </a:t>
            </a:r>
            <a:r>
              <a:rPr lang="en-GB" dirty="0" err="1" smtClean="0"/>
              <a:t>modeling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Ontologies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SSN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Good relations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Provo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o</a:t>
            </a:r>
            <a:r>
              <a:rPr lang="en-GB" dirty="0" smtClean="0"/>
              <a:t>m-</a:t>
            </a:r>
            <a:r>
              <a:rPr lang="en-GB" dirty="0" err="1" smtClean="0"/>
              <a:t>lite</a:t>
            </a: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Vocabularies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NVS2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P35 </a:t>
            </a:r>
            <a:r>
              <a:rPr lang="en-GB" sz="1400" dirty="0" smtClean="0"/>
              <a:t>(</a:t>
            </a:r>
            <a:r>
              <a:rPr lang="en-GB" sz="1400" b="1" dirty="0" err="1" smtClean="0"/>
              <a:t>SenseOcean</a:t>
            </a:r>
            <a:r>
              <a:rPr lang="en-GB" sz="1400" b="1" dirty="0" smtClean="0"/>
              <a:t> manufacturers</a:t>
            </a:r>
            <a:r>
              <a:rPr lang="en-GB" sz="1400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L22 </a:t>
            </a:r>
            <a:r>
              <a:rPr lang="en-GB" sz="1600" b="1" dirty="0" smtClean="0"/>
              <a:t>(</a:t>
            </a:r>
            <a:r>
              <a:rPr lang="en-GB" sz="1600" b="1" dirty="0" err="1" smtClean="0"/>
              <a:t>SeaVoX</a:t>
            </a:r>
            <a:r>
              <a:rPr lang="en-GB" sz="1600" b="1" dirty="0" smtClean="0"/>
              <a:t> </a:t>
            </a:r>
            <a:r>
              <a:rPr lang="en-GB" sz="1600" b="1" dirty="0"/>
              <a:t>Device </a:t>
            </a:r>
            <a:r>
              <a:rPr lang="en-GB" sz="1600" b="1" dirty="0" smtClean="0"/>
              <a:t>Catalogue)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 smtClean="0"/>
              <a:t>P01</a:t>
            </a:r>
            <a:r>
              <a:rPr lang="en-GB" sz="2000" dirty="0" smtClean="0"/>
              <a:t>(observable property)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000" dirty="0" smtClean="0"/>
              <a:t>L05, L06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1150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text descriptions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4075" y="1600200"/>
            <a:ext cx="4824190" cy="4525963"/>
          </a:xfrm>
        </p:spPr>
        <p:txBody>
          <a:bodyPr/>
          <a:lstStyle/>
          <a:p>
            <a:r>
              <a:rPr lang="en-GB" dirty="0" smtClean="0">
                <a:solidFill>
                  <a:srgbClr val="7030A0"/>
                </a:solidFill>
              </a:rPr>
              <a:t>Dataset1 </a:t>
            </a:r>
            <a:r>
              <a:rPr lang="en-GB" dirty="0" smtClean="0">
                <a:solidFill>
                  <a:srgbClr val="FF0000"/>
                </a:solidFill>
              </a:rPr>
              <a:t>includes </a:t>
            </a:r>
            <a:r>
              <a:rPr lang="en-GB" dirty="0" smtClean="0">
                <a:solidFill>
                  <a:srgbClr val="92D050"/>
                </a:solidFill>
              </a:rPr>
              <a:t>Oxygen </a:t>
            </a:r>
            <a:r>
              <a:rPr lang="en-GB" dirty="0" err="1" smtClean="0">
                <a:solidFill>
                  <a:srgbClr val="92D050"/>
                </a:solidFill>
              </a:rPr>
              <a:t>Concetration</a:t>
            </a:r>
            <a:r>
              <a:rPr lang="en-GB" dirty="0" smtClean="0">
                <a:solidFill>
                  <a:srgbClr val="92D050"/>
                </a:solidFill>
              </a:rPr>
              <a:t> </a:t>
            </a:r>
            <a:r>
              <a:rPr lang="en-GB" dirty="0" smtClean="0"/>
              <a:t>(</a:t>
            </a:r>
            <a:r>
              <a:rPr lang="en-GB" dirty="0" err="1" smtClean="0">
                <a:solidFill>
                  <a:srgbClr val="FFC000"/>
                </a:solidFill>
              </a:rPr>
              <a:t>mM</a:t>
            </a:r>
            <a:r>
              <a:rPr lang="en-GB" dirty="0" smtClean="0"/>
              <a:t>) and </a:t>
            </a:r>
            <a:r>
              <a:rPr lang="en-GB" dirty="0" smtClean="0">
                <a:solidFill>
                  <a:schemeClr val="accent1"/>
                </a:solidFill>
              </a:rPr>
              <a:t>Air saturation</a:t>
            </a:r>
            <a:r>
              <a:rPr lang="en-GB" dirty="0" smtClean="0"/>
              <a:t> (</a:t>
            </a:r>
            <a:r>
              <a:rPr lang="en-GB" dirty="0" err="1" smtClean="0">
                <a:solidFill>
                  <a:schemeClr val="accent2"/>
                </a:solidFill>
              </a:rPr>
              <a:t>pecrent</a:t>
            </a:r>
            <a:r>
              <a:rPr lang="en-GB" dirty="0" smtClean="0"/>
              <a:t>) measurements.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>
              <a:solidFill>
                <a:srgbClr val="7030A0"/>
              </a:solidFill>
            </a:endParaRPr>
          </a:p>
          <a:p>
            <a:r>
              <a:rPr lang="en-GB" dirty="0" smtClean="0">
                <a:solidFill>
                  <a:srgbClr val="7030A0"/>
                </a:solidFill>
              </a:rPr>
              <a:t>Dataset2 </a:t>
            </a:r>
            <a:r>
              <a:rPr lang="en-GB" dirty="0" smtClean="0">
                <a:solidFill>
                  <a:srgbClr val="FF0000"/>
                </a:solidFill>
              </a:rPr>
              <a:t>includes </a:t>
            </a:r>
            <a:r>
              <a:rPr lang="en-GB" dirty="0" smtClean="0">
                <a:solidFill>
                  <a:srgbClr val="92D050"/>
                </a:solidFill>
              </a:rPr>
              <a:t>cO</a:t>
            </a:r>
            <a:r>
              <a:rPr lang="en-GB" baseline="-25000" dirty="0" smtClean="0">
                <a:solidFill>
                  <a:srgbClr val="92D050"/>
                </a:solidFill>
              </a:rPr>
              <a:t>2</a:t>
            </a:r>
            <a:r>
              <a:rPr lang="en-GB" dirty="0" smtClean="0">
                <a:solidFill>
                  <a:srgbClr val="FF0000"/>
                </a:solidFill>
              </a:rPr>
              <a:t> (</a:t>
            </a:r>
            <a:r>
              <a:rPr lang="en-GB" dirty="0" err="1">
                <a:solidFill>
                  <a:srgbClr val="FFC000"/>
                </a:solidFill>
              </a:rPr>
              <a:t>m</a:t>
            </a:r>
            <a:r>
              <a:rPr lang="en-GB" dirty="0" err="1" smtClean="0">
                <a:solidFill>
                  <a:srgbClr val="FFC000"/>
                </a:solidFill>
              </a:rPr>
              <a:t>mol</a:t>
            </a:r>
            <a:r>
              <a:rPr lang="en-GB" dirty="0" smtClean="0">
                <a:solidFill>
                  <a:srgbClr val="FFC000"/>
                </a:solidFill>
              </a:rPr>
              <a:t>/L</a:t>
            </a:r>
            <a:r>
              <a:rPr lang="en-GB" dirty="0" smtClean="0">
                <a:solidFill>
                  <a:srgbClr val="FF0000"/>
                </a:solidFill>
              </a:rPr>
              <a:t>) and </a:t>
            </a:r>
            <a:r>
              <a:rPr lang="en-GB" dirty="0">
                <a:solidFill>
                  <a:schemeClr val="accent1"/>
                </a:solidFill>
              </a:rPr>
              <a:t>air saturation </a:t>
            </a:r>
            <a:r>
              <a:rPr lang="en-GB" dirty="0" smtClean="0"/>
              <a:t>(</a:t>
            </a:r>
            <a:r>
              <a:rPr lang="en-GB" dirty="0" smtClean="0">
                <a:solidFill>
                  <a:schemeClr val="accent2"/>
                </a:solidFill>
              </a:rPr>
              <a:t>%</a:t>
            </a:r>
            <a:r>
              <a:rPr lang="en-GB" dirty="0" smtClean="0"/>
              <a:t>) measurements.</a:t>
            </a:r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2124075" cy="655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7"/>
          <a:stretch/>
        </p:blipFill>
        <p:spPr bwMode="auto">
          <a:xfrm>
            <a:off x="7164288" y="-27384"/>
            <a:ext cx="1979034" cy="653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://www.keithspartymagic.talktalk.net/images/magic-w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565">
            <a:off x="1885115" y="2373874"/>
            <a:ext cx="704867" cy="10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keithspartymagic.talktalk.net/images/magic-wan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911857">
            <a:off x="6811855" y="2884749"/>
            <a:ext cx="704867" cy="108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55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Uniform Resource Identifier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419872" y="1700808"/>
            <a:ext cx="2880320" cy="36004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An example URI: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2744" y="3472813"/>
            <a:ext cx="5641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http://linked.systems.ac.uk/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</a:t>
            </a:r>
            <a:r>
              <a:rPr lang="en-GB" dirty="0"/>
              <a:t>/prototype/</a:t>
            </a:r>
            <a:r>
              <a:rPr lang="en-GB" dirty="0">
                <a:solidFill>
                  <a:srgbClr val="00B050"/>
                </a:solidFill>
              </a:rPr>
              <a:t>TOOL0969</a:t>
            </a:r>
            <a:r>
              <a:rPr lang="en-GB" dirty="0"/>
              <a:t>/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49295" y="2420888"/>
            <a:ext cx="17966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err="1" smtClean="0">
                <a:solidFill>
                  <a:srgbClr val="00B050"/>
                </a:solidFill>
              </a:rPr>
              <a:t>UniqueIdentifier</a:t>
            </a:r>
            <a:r>
              <a:rPr lang="en-GB" sz="1600" dirty="0" smtClean="0">
                <a:solidFill>
                  <a:srgbClr val="00B050"/>
                </a:solidFill>
              </a:rPr>
              <a:t> from L22</a:t>
            </a:r>
            <a:endParaRPr lang="en-GB" sz="16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0434" y="2512110"/>
            <a:ext cx="27051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Describing a system prototype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2695699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Host</a:t>
            </a:r>
            <a:endParaRPr lang="en-GB" dirty="0">
              <a:solidFill>
                <a:srgbClr val="FFC000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>
          <a:xfrm>
            <a:off x="1439652" y="3034253"/>
            <a:ext cx="468052" cy="43856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9" idx="2"/>
          </p:cNvCxnSpPr>
          <p:nvPr/>
        </p:nvCxnSpPr>
        <p:spPr>
          <a:xfrm flipH="1">
            <a:off x="5508104" y="3005663"/>
            <a:ext cx="139494" cy="4671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1" idx="2"/>
          </p:cNvCxnSpPr>
          <p:nvPr/>
        </p:nvCxnSpPr>
        <p:spPr>
          <a:xfrm>
            <a:off x="3713016" y="2850664"/>
            <a:ext cx="570952" cy="622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091574" y="5157192"/>
            <a:ext cx="478047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Unique identifier for the concept or data</a:t>
            </a:r>
          </a:p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 Unique reference for the concept</a:t>
            </a:r>
          </a:p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Computer readable</a:t>
            </a:r>
          </a:p>
          <a:p>
            <a:pPr algn="ctr"/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Looks familiar</a:t>
            </a:r>
            <a:endParaRPr lang="en-GB" b="1" dirty="0">
              <a:solidFill>
                <a:schemeClr val="accent2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7544" y="3994545"/>
            <a:ext cx="6312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C000"/>
                </a:solidFill>
              </a:rPr>
              <a:t>http://linked.systems.ac.uk/</a:t>
            </a:r>
            <a:r>
              <a:rPr lang="en-GB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system</a:t>
            </a:r>
            <a:r>
              <a:rPr lang="en-GB" dirty="0" smtClean="0"/>
              <a:t>/instance/</a:t>
            </a:r>
            <a:r>
              <a:rPr lang="en-GB" dirty="0" smtClean="0">
                <a:solidFill>
                  <a:srgbClr val="00B050"/>
                </a:solidFill>
              </a:rPr>
              <a:t>TOOL0969_XX3456</a:t>
            </a:r>
            <a:r>
              <a:rPr lang="en-GB" dirty="0" smtClean="0"/>
              <a:t>/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2583114" y="4653136"/>
            <a:ext cx="25646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Describing a system instance</a:t>
            </a:r>
            <a:endParaRPr lang="en-GB" sz="1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21786" y="4972030"/>
            <a:ext cx="792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C000"/>
                </a:solidFill>
              </a:rPr>
              <a:t>Host</a:t>
            </a:r>
            <a:endParaRPr lang="en-GB" dirty="0">
              <a:solidFill>
                <a:srgbClr val="FFC000"/>
              </a:solidFill>
            </a:endParaRPr>
          </a:p>
        </p:txBody>
      </p:sp>
      <p:cxnSp>
        <p:nvCxnSpPr>
          <p:cNvPr id="22" name="Straight Arrow Connector 21"/>
          <p:cNvCxnSpPr>
            <a:stCxn id="20" idx="0"/>
          </p:cNvCxnSpPr>
          <p:nvPr/>
        </p:nvCxnSpPr>
        <p:spPr>
          <a:xfrm flipV="1">
            <a:off x="1317830" y="4363877"/>
            <a:ext cx="589874" cy="6081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9" idx="0"/>
          </p:cNvCxnSpPr>
          <p:nvPr/>
        </p:nvCxnSpPr>
        <p:spPr>
          <a:xfrm flipV="1">
            <a:off x="3865421" y="4363878"/>
            <a:ext cx="346539" cy="2892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134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" y="-123198"/>
            <a:ext cx="9142985" cy="7325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05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60"/>
          <a:stretch/>
        </p:blipFill>
        <p:spPr bwMode="auto">
          <a:xfrm>
            <a:off x="-1" y="0"/>
            <a:ext cx="9148415" cy="54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063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Conclusions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-Controlled  vocabularies for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Consistency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Discoverability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Machine &amp; human readability</a:t>
            </a:r>
          </a:p>
          <a:p>
            <a:r>
              <a:rPr lang="en-GB" dirty="0" smtClean="0"/>
              <a:t>-Use of standards (RDF, </a:t>
            </a:r>
            <a:r>
              <a:rPr lang="en-GB" dirty="0" err="1" smtClean="0"/>
              <a:t>SensorML</a:t>
            </a:r>
            <a:r>
              <a:rPr lang="en-GB" dirty="0" smtClean="0"/>
              <a:t>, SPARQL) for sensors</a:t>
            </a:r>
          </a:p>
          <a:p>
            <a:r>
              <a:rPr lang="en-GB" dirty="0" smtClean="0"/>
              <a:t>-Participate in communities to create agreements</a:t>
            </a:r>
          </a:p>
          <a:p>
            <a:r>
              <a:rPr lang="en-GB" dirty="0" smtClean="0"/>
              <a:t>-Share knowledge and best practices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29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ictionaddictiondotorg.files.wordpress.com/2011/09/than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268760"/>
            <a:ext cx="4505325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110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Queries?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9" y="3838575"/>
            <a:ext cx="3048000" cy="3019425"/>
          </a:xfrm>
          <a:prstGeom prst="rect">
            <a:avLst/>
          </a:prstGeom>
        </p:spPr>
      </p:pic>
      <p:pic>
        <p:nvPicPr>
          <p:cNvPr id="5124" name="Picture 4" descr="Image result for softwa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7225" y="4077072"/>
            <a:ext cx="255270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loud 6"/>
          <p:cNvSpPr/>
          <p:nvPr/>
        </p:nvSpPr>
        <p:spPr>
          <a:xfrm>
            <a:off x="35496" y="2492896"/>
            <a:ext cx="6104289" cy="1296144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955" y="2715491"/>
            <a:ext cx="5503236" cy="850953"/>
          </a:xfrm>
        </p:spPr>
        <p:txBody>
          <a:bodyPr>
            <a:normAutofit/>
          </a:bodyPr>
          <a:lstStyle/>
          <a:p>
            <a:pPr algn="ctr"/>
            <a:r>
              <a:rPr lang="en-GB" sz="1800" dirty="0" smtClean="0"/>
              <a:t>Find </a:t>
            </a:r>
            <a:r>
              <a:rPr lang="en-GB" sz="1800" dirty="0" smtClean="0">
                <a:solidFill>
                  <a:srgbClr val="7030A0"/>
                </a:solidFill>
              </a:rPr>
              <a:t>datasets </a:t>
            </a:r>
            <a:r>
              <a:rPr lang="en-GB" sz="1800" dirty="0" smtClean="0"/>
              <a:t>with observed property </a:t>
            </a:r>
            <a:r>
              <a:rPr lang="en-GB" sz="1800" dirty="0" smtClean="0">
                <a:solidFill>
                  <a:schemeClr val="accent2">
                    <a:lumMod val="50000"/>
                  </a:schemeClr>
                </a:solidFill>
              </a:rPr>
              <a:t>Oxygen concentration</a:t>
            </a:r>
            <a:endParaRPr lang="en-GB" sz="1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99459" y="2873555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available datasets</a:t>
            </a:r>
            <a:endParaRPr lang="en-GB" sz="1400" dirty="0"/>
          </a:p>
        </p:txBody>
      </p:sp>
      <p:sp>
        <p:nvSpPr>
          <p:cNvPr id="11" name="Cloud 10"/>
          <p:cNvSpPr/>
          <p:nvPr/>
        </p:nvSpPr>
        <p:spPr>
          <a:xfrm>
            <a:off x="134482" y="1772816"/>
            <a:ext cx="6332743" cy="8724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99212" y="1979548"/>
            <a:ext cx="591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Find </a:t>
            </a:r>
            <a:r>
              <a:rPr lang="en-GB" dirty="0">
                <a:solidFill>
                  <a:srgbClr val="7030A0"/>
                </a:solidFill>
              </a:rPr>
              <a:t>datasets </a:t>
            </a:r>
            <a:r>
              <a:rPr lang="en-GB" dirty="0"/>
              <a:t>that measure </a:t>
            </a:r>
            <a:r>
              <a:rPr lang="en-GB" dirty="0" smtClean="0">
                <a:solidFill>
                  <a:srgbClr val="FF0000"/>
                </a:solidFill>
              </a:rPr>
              <a:t>percentage </a:t>
            </a:r>
            <a:r>
              <a:rPr lang="en-GB" dirty="0">
                <a:solidFill>
                  <a:srgbClr val="FF0000"/>
                </a:solidFill>
              </a:rPr>
              <a:t>of air saturation</a:t>
            </a:r>
            <a:r>
              <a:rPr lang="en-GB" dirty="0"/>
              <a:t> </a:t>
            </a:r>
          </a:p>
        </p:txBody>
      </p:sp>
      <p:sp>
        <p:nvSpPr>
          <p:cNvPr id="12" name="Cloud 11"/>
          <p:cNvSpPr/>
          <p:nvPr/>
        </p:nvSpPr>
        <p:spPr>
          <a:xfrm>
            <a:off x="154360" y="1052736"/>
            <a:ext cx="6104289" cy="8724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07706" y="1304310"/>
            <a:ext cx="40575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List datasets measuring O2 in </a:t>
            </a:r>
            <a:r>
              <a:rPr lang="en-GB" dirty="0" err="1" smtClean="0">
                <a:solidFill>
                  <a:srgbClr val="FFC000"/>
                </a:solidFill>
              </a:rPr>
              <a:t>mmol</a:t>
            </a:r>
            <a:r>
              <a:rPr lang="en-GB" dirty="0" smtClean="0">
                <a:solidFill>
                  <a:srgbClr val="FFC000"/>
                </a:solidFill>
              </a:rPr>
              <a:t>/L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6948264" y="1304309"/>
            <a:ext cx="967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Dataset2</a:t>
            </a:r>
            <a:endParaRPr lang="en-GB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6745580" y="2055167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smtClean="0"/>
              <a:t>No available datasets</a:t>
            </a:r>
            <a:endParaRPr lang="en-GB" sz="1400" dirty="0"/>
          </a:p>
        </p:txBody>
      </p:sp>
      <p:cxnSp>
        <p:nvCxnSpPr>
          <p:cNvPr id="10" name="Straight Arrow Connector 9"/>
          <p:cNvCxnSpPr>
            <a:stCxn id="4" idx="3"/>
          </p:cNvCxnSpPr>
          <p:nvPr/>
        </p:nvCxnSpPr>
        <p:spPr>
          <a:xfrm flipV="1">
            <a:off x="3044551" y="5348287"/>
            <a:ext cx="3214098" cy="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Down Arrow 14"/>
          <p:cNvSpPr/>
          <p:nvPr/>
        </p:nvSpPr>
        <p:spPr>
          <a:xfrm rot="10800000">
            <a:off x="7668344" y="3356992"/>
            <a:ext cx="247025" cy="57606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72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build="p"/>
      <p:bldP spid="8" grpId="0"/>
      <p:bldP spid="11" grpId="0" animBg="1"/>
      <p:bldP spid="5" grpId="0"/>
      <p:bldP spid="12" grpId="0" animBg="1"/>
      <p:bldP spid="6" grpId="0"/>
      <p:bldP spid="13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Conflicts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Data-level conflicts are caused by differences occurring in data domains due to multiple possible representations and interpretations of similar </a:t>
            </a:r>
            <a:r>
              <a:rPr lang="en-GB" dirty="0" smtClean="0"/>
              <a:t>data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Misspellings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691952" y="4005063"/>
            <a:ext cx="2880320" cy="46089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Oxygen</a:t>
            </a:r>
            <a:endParaRPr lang="en-GB" dirty="0"/>
          </a:p>
        </p:txBody>
      </p:sp>
      <p:sp>
        <p:nvSpPr>
          <p:cNvPr id="6" name="Rounded Rectangle 5"/>
          <p:cNvSpPr/>
          <p:nvPr/>
        </p:nvSpPr>
        <p:spPr>
          <a:xfrm>
            <a:off x="3923928" y="4005063"/>
            <a:ext cx="1503784" cy="504056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O2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5796136" y="4048223"/>
            <a:ext cx="2880320" cy="460897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Oxgen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3897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Controlled vocabularies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/>
              <a:t>In </a:t>
            </a:r>
            <a:r>
              <a:rPr lang="en-GB" dirty="0" smtClean="0">
                <a:hlinkClick r:id="rId2" tooltip="Library and information science"/>
              </a:rPr>
              <a:t>information </a:t>
            </a:r>
            <a:r>
              <a:rPr lang="en-GB" dirty="0">
                <a:hlinkClick r:id="rId2" tooltip="Library and information science"/>
              </a:rPr>
              <a:t>science</a:t>
            </a:r>
            <a:r>
              <a:rPr lang="en-GB" dirty="0"/>
              <a:t> controlled vocabulary is a carefully selected list of </a:t>
            </a:r>
            <a:r>
              <a:rPr lang="en-GB" dirty="0">
                <a:hlinkClick r:id="rId3" tooltip="Word (linguistics)"/>
              </a:rPr>
              <a:t>words</a:t>
            </a:r>
            <a:r>
              <a:rPr lang="en-GB" dirty="0"/>
              <a:t> and </a:t>
            </a:r>
            <a:r>
              <a:rPr lang="en-GB" dirty="0">
                <a:hlinkClick r:id="rId4" tooltip="Phrase"/>
              </a:rPr>
              <a:t>phrases</a:t>
            </a:r>
            <a:r>
              <a:rPr lang="en-GB" dirty="0"/>
              <a:t>, which are used to </a:t>
            </a:r>
            <a:r>
              <a:rPr lang="en-GB" dirty="0">
                <a:hlinkClick r:id="rId5" tooltip="Tag (metadata)"/>
              </a:rPr>
              <a:t>tag</a:t>
            </a:r>
            <a:r>
              <a:rPr lang="en-GB" dirty="0"/>
              <a:t> units of information (document or work) so that they may be more easily retrieved by a </a:t>
            </a:r>
            <a:r>
              <a:rPr lang="en-GB" dirty="0" smtClean="0"/>
              <a:t>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They are important: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79AA"/>
                </a:solidFill>
              </a:rPr>
              <a:t>capture </a:t>
            </a:r>
            <a:r>
              <a:rPr lang="en-GB" dirty="0">
                <a:solidFill>
                  <a:srgbClr val="3879AA"/>
                </a:solidFill>
              </a:rPr>
              <a:t>expertise in agreed, well-defined descriptions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79AA"/>
                </a:solidFill>
              </a:rPr>
              <a:t>enable </a:t>
            </a:r>
            <a:r>
              <a:rPr lang="en-GB" dirty="0">
                <a:solidFill>
                  <a:srgbClr val="3879AA"/>
                </a:solidFill>
              </a:rPr>
              <a:t>population of a given field in a metadata model with standardised </a:t>
            </a:r>
            <a:r>
              <a:rPr lang="en-GB" dirty="0" smtClean="0">
                <a:solidFill>
                  <a:srgbClr val="3879AA"/>
                </a:solidFill>
              </a:rPr>
              <a:t>unambiguous terms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/>
              <a:t>enable </a:t>
            </a:r>
            <a:r>
              <a:rPr lang="en-GB" dirty="0"/>
              <a:t>records to be interpreted by computers</a:t>
            </a:r>
            <a:endParaRPr lang="en-GB" dirty="0">
              <a:solidFill>
                <a:srgbClr val="3879AA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3879AA"/>
                </a:solidFill>
              </a:rPr>
              <a:t>promote consistency </a:t>
            </a:r>
            <a:r>
              <a:rPr lang="en-GB" dirty="0">
                <a:solidFill>
                  <a:srgbClr val="3879AA"/>
                </a:solidFill>
              </a:rPr>
              <a:t>and interoperability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31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NVS2 Vocabulary Server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5285"/>
            <a:ext cx="8229600" cy="4525963"/>
          </a:xfrm>
        </p:spPr>
        <p:txBody>
          <a:bodyPr>
            <a:normAutofit/>
          </a:bodyPr>
          <a:lstStyle/>
          <a:p>
            <a:pPr marL="342900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600" dirty="0" smtClean="0"/>
              <a:t>Concept URIs </a:t>
            </a:r>
          </a:p>
          <a:p>
            <a:pPr marL="34290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1600" dirty="0" smtClean="0"/>
              <a:t>Description based in Resource Description Framework (RDF)  and (Simple Knowledge Organization System) SKOS</a:t>
            </a:r>
          </a:p>
          <a:p>
            <a:pPr marL="8640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Vocabularies </a:t>
            </a:r>
            <a:r>
              <a:rPr lang="en-GB" sz="1400" dirty="0"/>
              <a:t>are Collections</a:t>
            </a:r>
          </a:p>
          <a:p>
            <a:pPr marL="8640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dirty="0"/>
              <a:t>Each Collection consists of many </a:t>
            </a:r>
            <a:r>
              <a:rPr lang="en-GB" sz="1400" dirty="0" smtClean="0"/>
              <a:t>concepts</a:t>
            </a:r>
          </a:p>
          <a:p>
            <a:pPr marL="864000" lvl="3" indent="-342900">
              <a:lnSpc>
                <a:spcPct val="170000"/>
              </a:lnSpc>
              <a:buFont typeface="Arial" panose="020B0604020202020204" pitchFamily="34" charset="0"/>
              <a:buChar char="•"/>
            </a:pPr>
            <a:r>
              <a:rPr lang="en-GB" sz="1400" dirty="0" smtClean="0"/>
              <a:t>A concept is a term that belongs to a collection</a:t>
            </a:r>
          </a:p>
          <a:p>
            <a:pPr marL="3429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GB" sz="1600" dirty="0"/>
          </a:p>
          <a:p>
            <a:endParaRPr lang="en-GB" sz="1600" dirty="0" smtClean="0"/>
          </a:p>
          <a:p>
            <a:pPr marL="0" indent="0">
              <a:buNone/>
            </a:pPr>
            <a:endParaRPr lang="en-GB" sz="3600" dirty="0" smtClean="0"/>
          </a:p>
          <a:p>
            <a:pPr lvl="1"/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4386069" y="1150840"/>
            <a:ext cx="4104456" cy="3600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C00000"/>
                </a:solidFill>
              </a:rPr>
              <a:t>http://vocab.nerc.ac.uk/collection</a:t>
            </a:r>
            <a:r>
              <a:rPr lang="en-GB" sz="1400" dirty="0" smtClean="0">
                <a:solidFill>
                  <a:schemeClr val="accent3"/>
                </a:solidFill>
              </a:rPr>
              <a:t>/{XXX}/</a:t>
            </a:r>
            <a:r>
              <a:rPr lang="en-GB" sz="1400" dirty="0" smtClean="0">
                <a:solidFill>
                  <a:srgbClr val="C00000"/>
                </a:solidFill>
              </a:rPr>
              <a:t>current/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746314" y="2173506"/>
            <a:ext cx="5189850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rgbClr val="00B0F0"/>
                </a:solidFill>
              </a:rPr>
              <a:t>http://vocab.nerc.ac.uk/collection</a:t>
            </a:r>
            <a:r>
              <a:rPr lang="en-GB" sz="1400" dirty="0" smtClean="0">
                <a:solidFill>
                  <a:srgbClr val="C00000"/>
                </a:solidFill>
              </a:rPr>
              <a:t>/{XXX}/</a:t>
            </a:r>
            <a:r>
              <a:rPr lang="en-GB" sz="1400" dirty="0" smtClean="0">
                <a:solidFill>
                  <a:srgbClr val="00B0F0"/>
                </a:solidFill>
              </a:rPr>
              <a:t>current/</a:t>
            </a:r>
            <a:r>
              <a:rPr lang="en-GB" sz="1400" dirty="0" smtClean="0">
                <a:solidFill>
                  <a:srgbClr val="C00000"/>
                </a:solidFill>
              </a:rPr>
              <a:t>{XXX001}</a:t>
            </a:r>
            <a:endParaRPr lang="en-GB" sz="1400" dirty="0">
              <a:solidFill>
                <a:srgbClr val="C0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843321" y="3681028"/>
            <a:ext cx="5189952" cy="3600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>
                <a:solidFill>
                  <a:srgbClr val="00B0F0"/>
                </a:solidFill>
              </a:rPr>
              <a:t>http://</a:t>
            </a:r>
            <a:r>
              <a:rPr lang="en-GB" sz="1400" dirty="0" smtClean="0">
                <a:solidFill>
                  <a:srgbClr val="00B0F0"/>
                </a:solidFill>
              </a:rPr>
              <a:t>vocab.nerc.ac.uk/collection</a:t>
            </a:r>
            <a:r>
              <a:rPr lang="en-GB" sz="1400" dirty="0" smtClean="0">
                <a:solidFill>
                  <a:srgbClr val="C00000"/>
                </a:solidFill>
              </a:rPr>
              <a:t>/P06/</a:t>
            </a:r>
            <a:r>
              <a:rPr lang="en-GB" sz="1400" dirty="0" smtClean="0">
                <a:solidFill>
                  <a:srgbClr val="00B0F0"/>
                </a:solidFill>
              </a:rPr>
              <a:t>current</a:t>
            </a:r>
            <a:r>
              <a:rPr lang="en-GB" sz="1400" dirty="0" smtClean="0">
                <a:solidFill>
                  <a:srgbClr val="C00000"/>
                </a:solidFill>
              </a:rPr>
              <a:t>/MMPL/</a:t>
            </a:r>
            <a:endParaRPr lang="en-GB" sz="1400" dirty="0">
              <a:solidFill>
                <a:srgbClr val="C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563395" y="1686944"/>
            <a:ext cx="1440160" cy="352418"/>
            <a:chOff x="7563395" y="1686944"/>
            <a:chExt cx="1440160" cy="352418"/>
          </a:xfrm>
        </p:grpSpPr>
        <p:sp>
          <p:nvSpPr>
            <p:cNvPr id="19" name="Hexagon 18"/>
            <p:cNvSpPr/>
            <p:nvPr/>
          </p:nvSpPr>
          <p:spPr>
            <a:xfrm>
              <a:off x="7563395" y="1686944"/>
              <a:ext cx="1440160" cy="352417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728675" y="1700808"/>
              <a:ext cx="11095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 smtClean="0">
                  <a:solidFill>
                    <a:schemeClr val="bg1"/>
                  </a:solidFill>
                </a:rPr>
                <a:t>definition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Hexagon 19"/>
          <p:cNvSpPr/>
          <p:nvPr/>
        </p:nvSpPr>
        <p:spPr>
          <a:xfrm>
            <a:off x="5104926" y="3199113"/>
            <a:ext cx="1800493" cy="352417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/>
          <p:cNvSpPr txBox="1"/>
          <p:nvPr/>
        </p:nvSpPr>
        <p:spPr>
          <a:xfrm>
            <a:off x="5076056" y="3212976"/>
            <a:ext cx="17379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a</a:t>
            </a:r>
            <a:r>
              <a:rPr lang="en-GB" sz="1600" b="1" dirty="0" smtClean="0">
                <a:solidFill>
                  <a:schemeClr val="bg1"/>
                </a:solidFill>
              </a:rPr>
              <a:t>lternative label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2" name="Hexagon 21"/>
          <p:cNvSpPr/>
          <p:nvPr/>
        </p:nvSpPr>
        <p:spPr>
          <a:xfrm>
            <a:off x="6438297" y="4190731"/>
            <a:ext cx="1440160" cy="352417"/>
          </a:xfrm>
          <a:prstGeom prst="hexagon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6603031" y="4187859"/>
            <a:ext cx="11416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 smtClean="0">
                <a:solidFill>
                  <a:schemeClr val="bg1"/>
                </a:solidFill>
              </a:rPr>
              <a:t>Mappings</a:t>
            </a:r>
            <a:endParaRPr lang="en-GB" sz="1600" b="1" dirty="0">
              <a:solidFill>
                <a:schemeClr val="bg1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306772" y="2621523"/>
            <a:ext cx="1731404" cy="369332"/>
            <a:chOff x="6306772" y="2621523"/>
            <a:chExt cx="1731404" cy="369332"/>
          </a:xfrm>
        </p:grpSpPr>
        <p:sp>
          <p:nvSpPr>
            <p:cNvPr id="17" name="Hexagon 16"/>
            <p:cNvSpPr/>
            <p:nvPr/>
          </p:nvSpPr>
          <p:spPr>
            <a:xfrm>
              <a:off x="6306772" y="2621523"/>
              <a:ext cx="1672253" cy="369332"/>
            </a:xfrm>
            <a:prstGeom prst="hexagon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6837" y="2636912"/>
              <a:ext cx="16113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p</a:t>
              </a:r>
              <a:r>
                <a:rPr lang="en-GB" sz="1600" b="1" dirty="0" smtClean="0">
                  <a:solidFill>
                    <a:schemeClr val="bg1"/>
                  </a:solidFill>
                </a:rPr>
                <a:t>referred label</a:t>
              </a:r>
              <a:endParaRPr lang="en-GB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107504" y="0"/>
            <a:ext cx="2018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Machine readable</a:t>
            </a:r>
            <a:endParaRPr lang="en-GB" dirty="0"/>
          </a:p>
        </p:txBody>
      </p:sp>
      <p:sp>
        <p:nvSpPr>
          <p:cNvPr id="32" name="Oval 31"/>
          <p:cNvSpPr/>
          <p:nvPr/>
        </p:nvSpPr>
        <p:spPr>
          <a:xfrm>
            <a:off x="6199152" y="4069906"/>
            <a:ext cx="1887495" cy="59406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4" name="Straight Arrow Connector 33"/>
          <p:cNvCxnSpPr>
            <a:stCxn id="32" idx="4"/>
          </p:cNvCxnSpPr>
          <p:nvPr/>
        </p:nvCxnSpPr>
        <p:spPr>
          <a:xfrm flipH="1">
            <a:off x="6905419" y="4663972"/>
            <a:ext cx="237481" cy="7092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289271" y="5301126"/>
            <a:ext cx="16981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 smtClean="0"/>
              <a:t>Interlink data </a:t>
            </a:r>
            <a:r>
              <a:rPr lang="en-GB" sz="1400" dirty="0"/>
              <a:t>with a rich and fast-growing network of other data </a:t>
            </a:r>
            <a:r>
              <a:rPr lang="en-GB" sz="1400" dirty="0" smtClean="0"/>
              <a:t>sources</a:t>
            </a:r>
            <a:endParaRPr lang="en-GB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139952" y="10320"/>
            <a:ext cx="16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Discoverable</a:t>
            </a:r>
            <a:endParaRPr lang="en-GB" dirty="0"/>
          </a:p>
        </p:txBody>
      </p:sp>
      <p:sp>
        <p:nvSpPr>
          <p:cNvPr id="40" name="Vertical Scroll 39"/>
          <p:cNvSpPr/>
          <p:nvPr/>
        </p:nvSpPr>
        <p:spPr>
          <a:xfrm>
            <a:off x="148297" y="3403089"/>
            <a:ext cx="3616889" cy="2280117"/>
          </a:xfrm>
          <a:prstGeom prst="verticalScrol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en-GB" sz="1200" dirty="0" smtClean="0"/>
              <a:t>-204 </a:t>
            </a:r>
            <a:r>
              <a:rPr lang="en-GB" sz="1200" dirty="0"/>
              <a:t>Vocabularies  </a:t>
            </a:r>
            <a:endParaRPr lang="en-GB" sz="1200" dirty="0" smtClean="0"/>
          </a:p>
          <a:p>
            <a:pPr lvl="1"/>
            <a:r>
              <a:rPr lang="en-GB" sz="1200" dirty="0" smtClean="0"/>
              <a:t>-161.000 </a:t>
            </a:r>
            <a:r>
              <a:rPr lang="en-GB" sz="1200" dirty="0"/>
              <a:t>terms </a:t>
            </a:r>
            <a:endParaRPr lang="en-GB" sz="1200" dirty="0" smtClean="0"/>
          </a:p>
          <a:p>
            <a:pPr lvl="1"/>
            <a:r>
              <a:rPr lang="en-GB" sz="1200" dirty="0" smtClean="0"/>
              <a:t>-</a:t>
            </a:r>
            <a:r>
              <a:rPr lang="en-GB" sz="1200" dirty="0" err="1" smtClean="0"/>
              <a:t>RESTFul</a:t>
            </a:r>
            <a:r>
              <a:rPr lang="en-GB" sz="1200" dirty="0" smtClean="0"/>
              <a:t> </a:t>
            </a:r>
            <a:r>
              <a:rPr lang="en-GB" sz="1200" dirty="0"/>
              <a:t>interface</a:t>
            </a:r>
          </a:p>
          <a:p>
            <a:pPr lvl="1"/>
            <a:r>
              <a:rPr lang="en-GB" sz="1200" dirty="0" smtClean="0"/>
              <a:t>-NVS2 </a:t>
            </a:r>
            <a:r>
              <a:rPr lang="en-GB" sz="1200" dirty="0"/>
              <a:t>Search to search for </a:t>
            </a:r>
            <a:r>
              <a:rPr lang="en-GB" sz="1200" dirty="0" smtClean="0"/>
              <a:t> vocabularies </a:t>
            </a:r>
            <a:r>
              <a:rPr lang="en-GB" sz="1200" dirty="0"/>
              <a:t>and into the vocabularies.</a:t>
            </a:r>
          </a:p>
          <a:p>
            <a:pPr lvl="1"/>
            <a:r>
              <a:rPr lang="en-GB" sz="1200" dirty="0" smtClean="0"/>
              <a:t>-NVS2 </a:t>
            </a:r>
            <a:r>
              <a:rPr lang="en-GB" sz="1200" dirty="0"/>
              <a:t>Editor to edit user vocabularies.</a:t>
            </a:r>
          </a:p>
          <a:p>
            <a:pPr lvl="1"/>
            <a:r>
              <a:rPr lang="en-GB" sz="1200" dirty="0" err="1"/>
              <a:t>SeaVox</a:t>
            </a:r>
            <a:r>
              <a:rPr lang="en-GB" sz="1200" dirty="0"/>
              <a:t> </a:t>
            </a:r>
          </a:p>
          <a:p>
            <a:pPr algn="ctr"/>
            <a:endParaRPr lang="en-GB" sz="1100" dirty="0"/>
          </a:p>
        </p:txBody>
      </p:sp>
      <p:sp>
        <p:nvSpPr>
          <p:cNvPr id="26" name="TextBox 25"/>
          <p:cNvSpPr txBox="1"/>
          <p:nvPr/>
        </p:nvSpPr>
        <p:spPr>
          <a:xfrm>
            <a:off x="7373073" y="0"/>
            <a:ext cx="16981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Interoperable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3688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20" grpId="0" animBg="1"/>
      <p:bldP spid="16" grpId="0"/>
      <p:bldP spid="22" grpId="0" animBg="1"/>
      <p:bldP spid="21" grpId="0"/>
      <p:bldP spid="24" grpId="0"/>
      <p:bldP spid="32" grpId="0" animBg="1"/>
      <p:bldP spid="35" grpId="0"/>
      <p:bldP spid="37" grpId="0"/>
      <p:bldP spid="40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34" y="-31630"/>
            <a:ext cx="9181034" cy="7205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65108" y="1340768"/>
            <a:ext cx="1656184" cy="239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365108" y="1564163"/>
            <a:ext cx="1656184" cy="239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371396" y="980728"/>
            <a:ext cx="3560644" cy="23975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325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NOC External Powerpoint</Template>
  <TotalTime>3806</TotalTime>
  <Words>1177</Words>
  <Application>Microsoft Office PowerPoint</Application>
  <PresentationFormat>On-screen Show (4:3)</PresentationFormat>
  <Paragraphs>294</Paragraphs>
  <Slides>44</Slides>
  <Notes>20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Aharoni</vt:lpstr>
      <vt:lpstr>Arial</vt:lpstr>
      <vt:lpstr>Calibri</vt:lpstr>
      <vt:lpstr>Wingdings</vt:lpstr>
      <vt:lpstr>Custom Design</vt:lpstr>
      <vt:lpstr>  Vocabularies-SeaDataNet-SenseOCEAN</vt:lpstr>
      <vt:lpstr>Overview</vt:lpstr>
      <vt:lpstr>Vocabularies</vt:lpstr>
      <vt:lpstr>Free text descriptions</vt:lpstr>
      <vt:lpstr>Queries?</vt:lpstr>
      <vt:lpstr>Conflicts</vt:lpstr>
      <vt:lpstr>Controlled vocabularies</vt:lpstr>
      <vt:lpstr>NVS2 Vocabulary Server</vt:lpstr>
      <vt:lpstr>PowerPoint Presentation</vt:lpstr>
      <vt:lpstr>How can Controlled vocabularies help solve “wrong results”</vt:lpstr>
      <vt:lpstr>PowerPoint Presentation</vt:lpstr>
      <vt:lpstr>PowerPoint Presentation</vt:lpstr>
      <vt:lpstr>PowerPoint Presentation</vt:lpstr>
      <vt:lpstr>PowerPoint Presentation</vt:lpstr>
      <vt:lpstr>How to choose a Vocabulary</vt:lpstr>
      <vt:lpstr>How can you help to be interoperable</vt:lpstr>
      <vt:lpstr>Seadatanet NVS services</vt:lpstr>
      <vt:lpstr>NVS2.0 &amp; EU SeaDataNet-2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SeaDataNet NVS2 services</vt:lpstr>
      <vt:lpstr>SensorML Candidate vocabularies</vt:lpstr>
      <vt:lpstr>Ongoing developments as part of the SenseOcean project</vt:lpstr>
      <vt:lpstr>SenseOCEAN</vt:lpstr>
      <vt:lpstr>Proposed approach</vt:lpstr>
      <vt:lpstr>Aanderaa Oxygen Optode 4531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 a getObservation call</vt:lpstr>
      <vt:lpstr>PowerPoint Presentation</vt:lpstr>
      <vt:lpstr>RDF</vt:lpstr>
      <vt:lpstr>RDF modeling</vt:lpstr>
      <vt:lpstr>Uniform Resource Identifier</vt:lpstr>
      <vt:lpstr>PowerPoint Presentation</vt:lpstr>
      <vt:lpstr>PowerPoint Presentation</vt:lpstr>
      <vt:lpstr>Conclusions </vt:lpstr>
      <vt:lpstr>PowerPoint Presentation</vt:lpstr>
    </vt:vector>
  </TitlesOfParts>
  <Company>NOC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Importance of Controlled Vocabularies</dc:title>
  <dc:creator>temp</dc:creator>
  <cp:lastModifiedBy>dick</cp:lastModifiedBy>
  <cp:revision>158</cp:revision>
  <dcterms:created xsi:type="dcterms:W3CDTF">2016-02-22T13:26:04Z</dcterms:created>
  <dcterms:modified xsi:type="dcterms:W3CDTF">2016-04-18T13:58:09Z</dcterms:modified>
</cp:coreProperties>
</file>