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86" r:id="rId3"/>
    <p:sldId id="288" r:id="rId4"/>
    <p:sldId id="325" r:id="rId5"/>
    <p:sldId id="326" r:id="rId6"/>
    <p:sldId id="327" r:id="rId7"/>
    <p:sldId id="289" r:id="rId8"/>
    <p:sldId id="321" r:id="rId9"/>
    <p:sldId id="291" r:id="rId10"/>
    <p:sldId id="328" r:id="rId11"/>
    <p:sldId id="329" r:id="rId12"/>
    <p:sldId id="290" r:id="rId13"/>
    <p:sldId id="292" r:id="rId14"/>
    <p:sldId id="279" r:id="rId15"/>
    <p:sldId id="304" r:id="rId16"/>
    <p:sldId id="293" r:id="rId17"/>
    <p:sldId id="294" r:id="rId18"/>
    <p:sldId id="298" r:id="rId19"/>
    <p:sldId id="300" r:id="rId20"/>
    <p:sldId id="301" r:id="rId21"/>
    <p:sldId id="302" r:id="rId22"/>
    <p:sldId id="303" r:id="rId23"/>
    <p:sldId id="306" r:id="rId24"/>
    <p:sldId id="307" r:id="rId25"/>
    <p:sldId id="308" r:id="rId26"/>
    <p:sldId id="309" r:id="rId27"/>
    <p:sldId id="283" r:id="rId28"/>
    <p:sldId id="312" r:id="rId29"/>
    <p:sldId id="313" r:id="rId30"/>
    <p:sldId id="314" r:id="rId31"/>
    <p:sldId id="280" r:id="rId32"/>
    <p:sldId id="282" r:id="rId33"/>
    <p:sldId id="315" r:id="rId34"/>
    <p:sldId id="316" r:id="rId35"/>
    <p:sldId id="317" r:id="rId36"/>
    <p:sldId id="318" r:id="rId37"/>
    <p:sldId id="319" r:id="rId38"/>
    <p:sldId id="281" r:id="rId39"/>
    <p:sldId id="285" r:id="rId40"/>
    <p:sldId id="331" r:id="rId41"/>
    <p:sldId id="284" r:id="rId42"/>
    <p:sldId id="330" r:id="rId43"/>
    <p:sldId id="320" r:id="rId44"/>
    <p:sldId id="310" r:id="rId45"/>
    <p:sldId id="322" r:id="rId46"/>
    <p:sldId id="324" r:id="rId47"/>
    <p:sldId id="295" r:id="rId48"/>
    <p:sldId id="305" r:id="rId49"/>
    <p:sldId id="296" r:id="rId50"/>
    <p:sldId id="297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kram\Documents\MEGA\Proyectos\Europeos\Nexos\WPx\Review\XML-EXI-REST\Evaluacion%20tama&#241;o%20mensag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 err="1" smtClean="0"/>
              <a:t>Comparison</a:t>
            </a:r>
            <a:r>
              <a:rPr lang="es-ES" dirty="0" smtClean="0"/>
              <a:t> of </a:t>
            </a:r>
            <a:r>
              <a:rPr lang="es-ES" dirty="0"/>
              <a:t>SOS </a:t>
            </a:r>
            <a:r>
              <a:rPr lang="es-ES" dirty="0" err="1"/>
              <a:t>Messages</a:t>
            </a:r>
            <a:r>
              <a:rPr lang="es-ES" dirty="0"/>
              <a:t> </a:t>
            </a:r>
            <a:r>
              <a:rPr lang="es-ES" dirty="0" err="1"/>
              <a:t>Size</a:t>
            </a:r>
            <a:endParaRPr lang="es-E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548380916201"/>
          <c:y val="0.114251791843021"/>
          <c:w val="0.84779334420101"/>
          <c:h val="0.571926441622089"/>
        </c:manualLayout>
      </c:layout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RawData [Bytes]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Hoja1!$A$2:$A$8</c:f>
              <c:strCache>
                <c:ptCount val="7"/>
                <c:pt idx="0">
                  <c:v>InsertObservation</c:v>
                </c:pt>
                <c:pt idx="1">
                  <c:v>InsertResult [1sample]</c:v>
                </c:pt>
                <c:pt idx="2">
                  <c:v>InsertResult [10samples]</c:v>
                </c:pt>
                <c:pt idx="3">
                  <c:v>InsertResult [100samples]</c:v>
                </c:pt>
                <c:pt idx="4">
                  <c:v>DescribeSensor</c:v>
                </c:pt>
                <c:pt idx="5">
                  <c:v>GetCapabilities</c:v>
                </c:pt>
                <c:pt idx="6">
                  <c:v>GetObservation [360samples]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492.0</c:v>
                </c:pt>
                <c:pt idx="1">
                  <c:v>86.0</c:v>
                </c:pt>
                <c:pt idx="2">
                  <c:v>380.0</c:v>
                </c:pt>
                <c:pt idx="3">
                  <c:v>3306.0</c:v>
                </c:pt>
                <c:pt idx="4" formatCode="#,##0">
                  <c:v>1924.0</c:v>
                </c:pt>
                <c:pt idx="5" formatCode="#,##0">
                  <c:v>5754.0</c:v>
                </c:pt>
                <c:pt idx="6">
                  <c:v>22680.0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XML [Bytes]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Hoja1!$A$2:$A$8</c:f>
              <c:strCache>
                <c:ptCount val="7"/>
                <c:pt idx="0">
                  <c:v>InsertObservation</c:v>
                </c:pt>
                <c:pt idx="1">
                  <c:v>InsertResult [1sample]</c:v>
                </c:pt>
                <c:pt idx="2">
                  <c:v>InsertResult [10samples]</c:v>
                </c:pt>
                <c:pt idx="3">
                  <c:v>InsertResult [100samples]</c:v>
                </c:pt>
                <c:pt idx="4">
                  <c:v>DescribeSensor</c:v>
                </c:pt>
                <c:pt idx="5">
                  <c:v>GetCapabilities</c:v>
                </c:pt>
                <c:pt idx="6">
                  <c:v>GetObservation [360samples]</c:v>
                </c:pt>
              </c:strCache>
            </c:strRef>
          </c:cat>
          <c:val>
            <c:numRef>
              <c:f>Hoja1!$C$2:$C$8</c:f>
              <c:numCache>
                <c:formatCode>General</c:formatCode>
                <c:ptCount val="7"/>
                <c:pt idx="0">
                  <c:v>2862.0</c:v>
                </c:pt>
                <c:pt idx="1">
                  <c:v>473.0</c:v>
                </c:pt>
                <c:pt idx="2">
                  <c:v>767.0</c:v>
                </c:pt>
                <c:pt idx="3">
                  <c:v>3693.0</c:v>
                </c:pt>
                <c:pt idx="4" formatCode="#,##0">
                  <c:v>10053.0</c:v>
                </c:pt>
                <c:pt idx="5" formatCode="#,##0">
                  <c:v>47754.0</c:v>
                </c:pt>
                <c:pt idx="6" formatCode="#,##0">
                  <c:v>280007.0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JSON [Bytes]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Hoja1!$A$2:$A$8</c:f>
              <c:strCache>
                <c:ptCount val="7"/>
                <c:pt idx="0">
                  <c:v>InsertObservation</c:v>
                </c:pt>
                <c:pt idx="1">
                  <c:v>InsertResult [1sample]</c:v>
                </c:pt>
                <c:pt idx="2">
                  <c:v>InsertResult [10samples]</c:v>
                </c:pt>
                <c:pt idx="3">
                  <c:v>InsertResult [100samples]</c:v>
                </c:pt>
                <c:pt idx="4">
                  <c:v>DescribeSensor</c:v>
                </c:pt>
                <c:pt idx="5">
                  <c:v>GetCapabilities</c:v>
                </c:pt>
                <c:pt idx="6">
                  <c:v>GetObservation [360samples]</c:v>
                </c:pt>
              </c:strCache>
            </c:strRef>
          </c:cat>
          <c:val>
            <c:numRef>
              <c:f>Hoja1!$D$2:$D$8</c:f>
              <c:numCache>
                <c:formatCode>General</c:formatCode>
                <c:ptCount val="7"/>
                <c:pt idx="0">
                  <c:v>1464.0</c:v>
                </c:pt>
                <c:pt idx="1">
                  <c:v>213.0</c:v>
                </c:pt>
                <c:pt idx="2">
                  <c:v>507.0</c:v>
                </c:pt>
                <c:pt idx="3">
                  <c:v>3433.0</c:v>
                </c:pt>
                <c:pt idx="4" formatCode="#,##0">
                  <c:v>8435.0</c:v>
                </c:pt>
                <c:pt idx="5" formatCode="#,##0">
                  <c:v>36121.0</c:v>
                </c:pt>
                <c:pt idx="6" formatCode="#,##0">
                  <c:v>288428.0</c:v>
                </c:pt>
              </c:numCache>
            </c:numRef>
          </c:val>
          <c:smooth val="0"/>
        </c:ser>
        <c:ser>
          <c:idx val="6"/>
          <c:order val="3"/>
          <c:tx>
            <c:strRef>
              <c:f>Hoja1!$H$1</c:f>
              <c:strCache>
                <c:ptCount val="1"/>
                <c:pt idx="0">
                  <c:v>EXI [Bytes]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Hoja1!$A$2:$A$8</c:f>
              <c:strCache>
                <c:ptCount val="7"/>
                <c:pt idx="0">
                  <c:v>InsertObservation</c:v>
                </c:pt>
                <c:pt idx="1">
                  <c:v>InsertResult [1sample]</c:v>
                </c:pt>
                <c:pt idx="2">
                  <c:v>InsertResult [10samples]</c:v>
                </c:pt>
                <c:pt idx="3">
                  <c:v>InsertResult [100samples]</c:v>
                </c:pt>
                <c:pt idx="4">
                  <c:v>DescribeSensor</c:v>
                </c:pt>
                <c:pt idx="5">
                  <c:v>GetCapabilities</c:v>
                </c:pt>
                <c:pt idx="6">
                  <c:v>GetObservation [360samples]</c:v>
                </c:pt>
              </c:strCache>
            </c:strRef>
          </c:cat>
          <c:val>
            <c:numRef>
              <c:f>Hoja1!$H$2:$H$8</c:f>
              <c:numCache>
                <c:formatCode>General</c:formatCode>
                <c:ptCount val="7"/>
                <c:pt idx="0">
                  <c:v>829.0</c:v>
                </c:pt>
                <c:pt idx="1">
                  <c:v>105.0</c:v>
                </c:pt>
                <c:pt idx="2">
                  <c:v>400.0</c:v>
                </c:pt>
                <c:pt idx="3">
                  <c:v>3326.0</c:v>
                </c:pt>
                <c:pt idx="4" formatCode="#,##0">
                  <c:v>1786.0</c:v>
                </c:pt>
                <c:pt idx="5" formatCode="#,##0">
                  <c:v>6639.0</c:v>
                </c:pt>
                <c:pt idx="6" formatCode="#,##0">
                  <c:v>57119.0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0894056"/>
        <c:axId val="2073271896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Hoja1!$E$1</c15:sqref>
                        </c15:formulaRef>
                      </c:ext>
                    </c:extLst>
                    <c:strCache>
                      <c:ptCount val="1"/>
                      <c:pt idx="0">
                        <c:v>EXI-NoSchSiPref [Bytes]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Hoja1!$A$2:$A$8</c15:sqref>
                        </c15:formulaRef>
                      </c:ext>
                    </c:extLst>
                    <c:strCache>
                      <c:ptCount val="7"/>
                      <c:pt idx="0">
                        <c:v>InsertObservation</c:v>
                      </c:pt>
                      <c:pt idx="1">
                        <c:v>InsertResult [1sample]</c:v>
                      </c:pt>
                      <c:pt idx="2">
                        <c:v>InsertResult [10samples]</c:v>
                      </c:pt>
                      <c:pt idx="3">
                        <c:v>InsertResult [100samples]</c:v>
                      </c:pt>
                      <c:pt idx="4">
                        <c:v>DescribeSensor</c:v>
                      </c:pt>
                      <c:pt idx="5">
                        <c:v>GetCapabilities</c:v>
                      </c:pt>
                      <c:pt idx="6">
                        <c:v>GetObservation [360samples]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Hoja1!$E$2:$E$8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1391</c:v>
                      </c:pt>
                      <c:pt idx="1">
                        <c:v>196</c:v>
                      </c:pt>
                      <c:pt idx="2">
                        <c:v>491</c:v>
                      </c:pt>
                      <c:pt idx="3">
                        <c:v>3417</c:v>
                      </c:pt>
                      <c:pt idx="4" formatCode="#,##0">
                        <c:v>1978</c:v>
                      </c:pt>
                      <c:pt idx="5" formatCode="#,##0">
                        <c:v>7943</c:v>
                      </c:pt>
                      <c:pt idx="6" formatCode="#,##0">
                        <c:v>56730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Hoja1!$F$1</c15:sqref>
                        </c15:formulaRef>
                      </c:ext>
                    </c:extLst>
                    <c:strCache>
                      <c:ptCount val="1"/>
                      <c:pt idx="0">
                        <c:v>EXI-NoSchNoPref [Bytes]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Hoja1!$A$2:$A$8</c15:sqref>
                        </c15:formulaRef>
                      </c:ext>
                    </c:extLst>
                    <c:strCache>
                      <c:ptCount val="7"/>
                      <c:pt idx="0">
                        <c:v>InsertObservation</c:v>
                      </c:pt>
                      <c:pt idx="1">
                        <c:v>InsertResult [1sample]</c:v>
                      </c:pt>
                      <c:pt idx="2">
                        <c:v>InsertResult [10samples]</c:v>
                      </c:pt>
                      <c:pt idx="3">
                        <c:v>InsertResult [100samples]</c:v>
                      </c:pt>
                      <c:pt idx="4">
                        <c:v>DescribeSensor</c:v>
                      </c:pt>
                      <c:pt idx="5">
                        <c:v>GetCapabilities</c:v>
                      </c:pt>
                      <c:pt idx="6">
                        <c:v>GetObservation [360samples]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Hoja1!$F$2:$F$8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1234</c:v>
                      </c:pt>
                      <c:pt idx="1">
                        <c:v>188</c:v>
                      </c:pt>
                      <c:pt idx="2">
                        <c:v>483</c:v>
                      </c:pt>
                      <c:pt idx="3">
                        <c:v>3409</c:v>
                      </c:pt>
                      <c:pt idx="4" formatCode="#,##0">
                        <c:v>1930</c:v>
                      </c:pt>
                      <c:pt idx="5" formatCode="#,##0">
                        <c:v>7832</c:v>
                      </c:pt>
                      <c:pt idx="6" formatCode="#,##0">
                        <c:v>55983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Hoja1!$G$1</c15:sqref>
                        </c15:formulaRef>
                      </c:ext>
                    </c:extLst>
                    <c:strCache>
                      <c:ptCount val="1"/>
                      <c:pt idx="0">
                        <c:v>EXI-SiSchSiPref [Bytes]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Hoja1!$A$2:$A$8</c15:sqref>
                        </c15:formulaRef>
                      </c:ext>
                    </c:extLst>
                    <c:strCache>
                      <c:ptCount val="7"/>
                      <c:pt idx="0">
                        <c:v>InsertObservation</c:v>
                      </c:pt>
                      <c:pt idx="1">
                        <c:v>InsertResult [1sample]</c:v>
                      </c:pt>
                      <c:pt idx="2">
                        <c:v>InsertResult [10samples]</c:v>
                      </c:pt>
                      <c:pt idx="3">
                        <c:v>InsertResult [100samples]</c:v>
                      </c:pt>
                      <c:pt idx="4">
                        <c:v>DescribeSensor</c:v>
                      </c:pt>
                      <c:pt idx="5">
                        <c:v>GetCapabilities</c:v>
                      </c:pt>
                      <c:pt idx="6">
                        <c:v>GetObservation [360samples]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Hoja1!$G$2:$G$8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920</c:v>
                      </c:pt>
                      <c:pt idx="1">
                        <c:v>113</c:v>
                      </c:pt>
                      <c:pt idx="2">
                        <c:v>408</c:v>
                      </c:pt>
                      <c:pt idx="3">
                        <c:v>3334</c:v>
                      </c:pt>
                      <c:pt idx="4" formatCode="#,##0">
                        <c:v>1828</c:v>
                      </c:pt>
                      <c:pt idx="5" formatCode="#,##0">
                        <c:v>6732</c:v>
                      </c:pt>
                      <c:pt idx="6" formatCode="#,##0">
                        <c:v>58002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2120894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073271896"/>
        <c:crosses val="autoZero"/>
        <c:auto val="1"/>
        <c:lblAlgn val="ctr"/>
        <c:lblOffset val="100"/>
        <c:noMultiLvlLbl val="0"/>
      </c:catAx>
      <c:valAx>
        <c:axId val="2073271896"/>
        <c:scaling>
          <c:logBase val="10.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Size</a:t>
                </a:r>
                <a:r>
                  <a:rPr lang="es-ES" baseline="0"/>
                  <a:t> [Bytes]</a:t>
                </a:r>
                <a:endParaRPr lang="es-E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20894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8863501278786"/>
          <c:y val="0.390170363644295"/>
          <c:w val="0.18643139288703"/>
          <c:h val="0.2344974956644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DCCAD-AC48-F14E-8AAB-88EF77882DDB}" type="datetimeFigureOut">
              <a:rPr lang="es-ES" smtClean="0"/>
              <a:t>15/3/16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03FE9-0F98-7C4D-B495-ABD0CBF198F1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60186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1B1D4-638B-5542-9851-F266DBC97798}" type="datetimeFigureOut">
              <a:rPr lang="es-ES" smtClean="0"/>
              <a:t>15/3/16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BFEAC-878A-9B40-8499-E7AF3CED8DA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02718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Marine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observing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systems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composed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huge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diversity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platforms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data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flow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sensor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of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protocols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minimize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effort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new sensor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integration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platforms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improve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discovery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visualization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data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scientific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community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webinar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of OGC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applied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marine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observing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platforms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standards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OGC PUCK,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SensorML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Sensor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</a:t>
            </a:r>
            <a:r>
              <a:rPr lang="es-E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BFEAC-878A-9B40-8499-E7AF3CED8DA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811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E21236-297B-214B-ABBE-85A330B183C0}" type="slidenum">
              <a:rPr lang="ca-ES" sz="1300">
                <a:latin typeface="Times New Roman" charset="0"/>
              </a:rPr>
              <a:pPr/>
              <a:t>2</a:t>
            </a:fld>
            <a:endParaRPr lang="ca-ES" sz="1300">
              <a:latin typeface="Times New Roman" charset="0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2213" y="679450"/>
            <a:ext cx="4540250" cy="3405188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1849" y="4359349"/>
            <a:ext cx="5080473" cy="4083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latin typeface="Times New Roman" charset="0"/>
              </a:rPr>
              <a:t>Here we can see some examples of transversal thematic areas and its integration in all the working areas of the university.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>
                <a:latin typeface="Times New Roman" charset="0"/>
              </a:rPr>
              <a:t>Uno de los objetivos finales debe ser la posibilidad de realizar la instalación de nuevos equipos de medida, ya sea en observatorios actuales, en observatorios de nuevo diseño, o en zonas de emergencia debido a catástrofes, y que los datos generados por estos pueden llegar a los usuarios los más rápidamente posible sin la necesidad de realizar esfuerzos de instalación y configuracion.</a:t>
            </a:r>
          </a:p>
        </p:txBody>
      </p:sp>
      <p:sp>
        <p:nvSpPr>
          <p:cNvPr id="165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8EB359-DA82-D246-AFA9-D1845D9C8C33}" type="slidenum">
              <a:rPr lang="en-US" sz="1300">
                <a:latin typeface="Times New Roman" charset="0"/>
              </a:rPr>
              <a:pPr/>
              <a:t>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En el mar, tanto en observatorios de superficie (boyas)  o submarinos, el procedimiento de contectar o desconectar un instrumento puede devenir muy complejo y se debe evitar cualquier proceso de configuración manual. La instalacion plug</a:t>
            </a:r>
            <a:r>
              <a:rPr lang="ja-JP" altLang="en-US">
                <a:latin typeface="Calibri" charset="0"/>
              </a:rPr>
              <a:t>’</a:t>
            </a:r>
            <a:r>
              <a:rPr lang="en-US">
                <a:latin typeface="Calibri" charset="0"/>
              </a:rPr>
              <a:t>and</a:t>
            </a:r>
            <a:r>
              <a:rPr lang="ja-JP" altLang="en-US">
                <a:latin typeface="Calibri" charset="0"/>
              </a:rPr>
              <a:t>’</a:t>
            </a:r>
            <a:r>
              <a:rPr lang="en-US">
                <a:latin typeface="Calibri" charset="0"/>
              </a:rPr>
              <a:t>play de un instrumento en un observatorio es uno de los objetivos buscados.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FA2935-074E-444B-A8AF-F5BF07428849}" type="slidenum">
              <a:rPr lang="en-US">
                <a:latin typeface="Calibri" charset="0"/>
              </a:rPr>
              <a:pPr eaLnBrk="1" hangingPunct="1"/>
              <a:t>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39D6BC-7237-2E4E-88E7-D7FFA07CAB4C}" type="slidenum">
              <a:rPr lang="es-ES" sz="1300"/>
              <a:pPr/>
              <a:t>19</a:t>
            </a:fld>
            <a:endParaRPr lang="es-ES" sz="1300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90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A modo de ejemplo, mostramos aquí los protocolos de cuatro instrumentos comunmente utilizados en observatorios, de cuatro fabricantes diferentes. Pede observarse la variedad en comandos y formatos utilizados. En este ejemplo sólo se han mostrado instrumentos que utilizan ASCII para la comunicación. También existe que utilizan codificación binaria.</a:t>
            </a:r>
          </a:p>
          <a:p>
            <a:pPr eaLnBrk="1" hangingPunct="1"/>
            <a:endParaRPr lang="en-US">
              <a:latin typeface="Times New Roman" charset="0"/>
            </a:endParaRPr>
          </a:p>
          <a:p>
            <a:pPr eaLnBrk="1" hangingPunct="1"/>
            <a:r>
              <a:rPr lang="en-US">
                <a:latin typeface="Times New Roman" charset="0"/>
              </a:rPr>
              <a:t>Debido a la variedad de protocolos, no existe un procedimiento estándar de detección, identificación y configuración del instrumento.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300">
                <a:latin typeface="Times New Roman" charset="0"/>
              </a:rPr>
              <a:t>Today’s oceanographic instrument market is characterized by very diverse instrument command protocols, very few standards</a:t>
            </a:r>
          </a:p>
          <a:p>
            <a:pPr eaLnBrk="1" hangingPunct="1">
              <a:lnSpc>
                <a:spcPct val="80000"/>
              </a:lnSpc>
            </a:pPr>
            <a:endParaRPr lang="en-US" sz="1300">
              <a:latin typeface="Times New Roman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300">
                <a:latin typeface="Times New Roman" charset="0"/>
              </a:rPr>
              <a:t>A single user can be an expert in a few protocols, but problem gets really bad for 10s or 100s of different protocols!</a:t>
            </a:r>
          </a:p>
          <a:p>
            <a:pPr eaLnBrk="1" hangingPunct="1">
              <a:lnSpc>
                <a:spcPct val="80000"/>
              </a:lnSpc>
            </a:pPr>
            <a:endParaRPr lang="en-US" sz="1300">
              <a:latin typeface="Times New Roman" charset="0"/>
            </a:endParaRPr>
          </a:p>
        </p:txBody>
      </p:sp>
      <p:sp>
        <p:nvSpPr>
          <p:cNvPr id="169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F09789-274E-7248-A79A-512EE92A1A33}" type="slidenum">
              <a:rPr lang="en-US" sz="1300">
                <a:latin typeface="Times New Roman" charset="0"/>
              </a:rPr>
              <a:pPr/>
              <a:t>20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52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1BAB43-CD50-B947-823D-854E8201584D}" type="slidenum">
              <a:rPr lang="es-ES" sz="1300"/>
              <a:pPr/>
              <a:t>21</a:t>
            </a:fld>
            <a:endParaRPr lang="es-ES" sz="1300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90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927072-40A3-D74C-80B3-C59FF54B0206}" type="slidenum">
              <a:rPr lang="en-US">
                <a:latin typeface="Calibri" charset="0"/>
              </a:rPr>
              <a:pPr eaLnBrk="1" hangingPunct="1"/>
              <a:t>43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7963CE-578E-F448-91DB-D6470998AAA2}" type="datetime1">
              <a:rPr lang="es-ES" smtClean="0"/>
              <a:t>15/3/16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946E7C-B86C-4417-82FA-D0C15EBF685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031BD0-93C3-974E-A26F-84EFBD0765BF}" type="datetime1">
              <a:rPr lang="es-ES" smtClean="0"/>
              <a:t>15/3/16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946E7C-B86C-4417-82FA-D0C15EBF685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8FE268-C6C5-C64A-BE25-7E580C4EE121}" type="datetime1">
              <a:rPr lang="es-ES" smtClean="0"/>
              <a:t>15/3/16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946E7C-B86C-4417-82FA-D0C15EBF685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908050"/>
            <a:ext cx="7772400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95288" y="1700213"/>
            <a:ext cx="7848600" cy="4572000"/>
          </a:xfrm>
        </p:spPr>
        <p:txBody>
          <a:bodyPr/>
          <a:lstStyle/>
          <a:p>
            <a:pPr lv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05216080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624693"/>
            <a:ext cx="7886700" cy="4552270"/>
          </a:xfrm>
        </p:spPr>
        <p:txBody>
          <a:bodyPr/>
          <a:lstStyle/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23" y="6261601"/>
            <a:ext cx="424455" cy="55462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27" y="6261602"/>
            <a:ext cx="469446" cy="554621"/>
          </a:xfrm>
          <a:prstGeom prst="rect">
            <a:avLst/>
          </a:prstGeom>
        </p:spPr>
      </p:pic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15/03/2016</a:t>
            </a:r>
            <a:endParaRPr lang="en-GB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Oceanology International 2016 - SWE Workshop</a:t>
            </a:r>
            <a:endParaRPr lang="en-GB" dirty="0" smtClean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7D5BB-AE45-4546-94FC-66494759068B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628650" y="481695"/>
            <a:ext cx="7886700" cy="84908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3490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48F18EB-FF73-E741-952D-62635A694DEB}" type="datetime1">
              <a:rPr lang="es-ES" smtClean="0"/>
              <a:t>15/3/16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946E7C-B86C-4417-82FA-D0C15EBF685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F125FC-F5EC-9643-98C9-64BEDA0BE906}" type="datetime1">
              <a:rPr lang="es-ES" smtClean="0"/>
              <a:t>15/3/16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946E7C-B86C-4417-82FA-D0C15EBF685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72F745-DC5E-DE48-A5BA-7B8B826FE37A}" type="datetime1">
              <a:rPr lang="es-ES" smtClean="0"/>
              <a:t>15/3/16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946E7C-B86C-4417-82FA-D0C15EBF685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A406AB-DFBF-AD4B-88A4-4616489D34D3}" type="datetime1">
              <a:rPr lang="es-ES" smtClean="0"/>
              <a:t>15/3/16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946E7C-B86C-4417-82FA-D0C15EBF685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81073B-0895-0944-A0E2-DE0E30320844}" type="datetime1">
              <a:rPr lang="es-ES" smtClean="0"/>
              <a:t>15/3/16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946E7C-B86C-4417-82FA-D0C15EBF685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A33427-BE17-4743-A38A-ED8CD0041E04}" type="datetime1">
              <a:rPr lang="es-ES" smtClean="0"/>
              <a:t>15/3/16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946E7C-B86C-4417-82FA-D0C15EBF685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9D9745-ACF1-DD48-8100-0925899C45C0}" type="datetime1">
              <a:rPr lang="es-ES" smtClean="0"/>
              <a:t>15/3/16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946E7C-B86C-4417-82FA-D0C15EBF685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E1EDEE-BF54-E349-B44D-68C93BFBD5DE}" type="datetime1">
              <a:rPr lang="es-ES" smtClean="0"/>
              <a:t>15/3/16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946E7C-B86C-4417-82FA-D0C15EBF6854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333239" y="-315416"/>
            <a:ext cx="1847273" cy="1477818"/>
          </a:xfrm>
          <a:prstGeom prst="rect">
            <a:avLst/>
          </a:prstGeom>
        </p:spPr>
      </p:pic>
      <p:sp>
        <p:nvSpPr>
          <p:cNvPr id="8" name="Marcador de número de diapositiva 7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DE689-8BDB-194E-AE9F-B481895339CD}" type="slidenum">
              <a:rPr lang="es-ES" smtClean="0"/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5.jpe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hyperlink" Target="http://www.ogcnetwork.net/SO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sonet.epsevg.upc.es:8082/jsClient/%23map" TargetMode="External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sonet.epsevg.upc.es:8082/jsClient/%23map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2.png"/><Relationship Id="rId5" Type="http://schemas.openxmlformats.org/officeDocument/2006/relationships/image" Target="../media/image61.wmf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8.png"/><Relationship Id="rId5" Type="http://schemas.openxmlformats.org/officeDocument/2006/relationships/hyperlink" Target="rbr-xr420.xml" TargetMode="External"/><Relationship Id="rId6" Type="http://schemas.openxmlformats.org/officeDocument/2006/relationships/hyperlink" Target="nexos-hyd1.xml" TargetMode="External"/><Relationship Id="rId7" Type="http://schemas.openxmlformats.org/officeDocument/2006/relationships/hyperlink" Target="sensorLabpH.xml" TargetMode="External"/><Relationship Id="rId8" Type="http://schemas.openxmlformats.org/officeDocument/2006/relationships/hyperlink" Target="nke-pCO2.xml" TargetMode="External"/><Relationship Id="rId9" Type="http://schemas.openxmlformats.org/officeDocument/2006/relationships/hyperlink" Target="aanderaa-pCO2.x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hyperlink" Target="rbr-xr420.xml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hyperlink" Target="rbr-xr420.x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0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20" Type="http://schemas.openxmlformats.org/officeDocument/2006/relationships/image" Target="../media/image30.gif"/><Relationship Id="rId21" Type="http://schemas.openxmlformats.org/officeDocument/2006/relationships/image" Target="../media/image31.png"/><Relationship Id="rId22" Type="http://schemas.openxmlformats.org/officeDocument/2006/relationships/image" Target="../media/image32.png"/><Relationship Id="rId10" Type="http://schemas.openxmlformats.org/officeDocument/2006/relationships/image" Target="../media/image20.jpeg"/><Relationship Id="rId11" Type="http://schemas.openxmlformats.org/officeDocument/2006/relationships/image" Target="../media/image21.jpeg"/><Relationship Id="rId12" Type="http://schemas.openxmlformats.org/officeDocument/2006/relationships/image" Target="../media/image22.jpeg"/><Relationship Id="rId13" Type="http://schemas.openxmlformats.org/officeDocument/2006/relationships/image" Target="../media/image23.gif"/><Relationship Id="rId14" Type="http://schemas.openxmlformats.org/officeDocument/2006/relationships/image" Target="../media/image24.gif"/><Relationship Id="rId15" Type="http://schemas.openxmlformats.org/officeDocument/2006/relationships/image" Target="../media/image25.jpg"/><Relationship Id="rId16" Type="http://schemas.openxmlformats.org/officeDocument/2006/relationships/image" Target="../media/image26.jpeg"/><Relationship Id="rId17" Type="http://schemas.openxmlformats.org/officeDocument/2006/relationships/image" Target="../media/image27.png"/><Relationship Id="rId18" Type="http://schemas.openxmlformats.org/officeDocument/2006/relationships/image" Target="../media/image28.jpeg"/><Relationship Id="rId1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hyperlink" Target="http://nexos.demo.52north.org/client/%23/?timespan=2016-02-16T19:55:13+01:00/2016-02-17T09:39:33+01:00&amp;ts=esonet__3,trios__ts_1153a11ce68299b439124d18a541a642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file://localhost/Volumes/Macintosh%20HD/Users/Joaquin/Dropbox/Dropbox/Projectes%20Europeus/Nexos/WP4_Interoperability/0%20Presentations/VideoDemoNexos_HD_v1.1.mov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52north.org/about/other-activities/geospatial-sensor-webs-conference" TargetMode="Externa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jpeg"/><Relationship Id="rId12" Type="http://schemas.openxmlformats.org/officeDocument/2006/relationships/image" Target="../media/image4.png"/><Relationship Id="rId13" Type="http://schemas.openxmlformats.org/officeDocument/2006/relationships/image" Target="../media/image76.png"/><Relationship Id="rId14" Type="http://schemas.openxmlformats.org/officeDocument/2006/relationships/image" Target="../media/image77.png"/><Relationship Id="rId15" Type="http://schemas.openxmlformats.org/officeDocument/2006/relationships/image" Target="../media/image78.png"/><Relationship Id="rId16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microsoft.com/office/2007/relationships/media" Target="../media/media3.mov"/><Relationship Id="rId6" Type="http://schemas.openxmlformats.org/officeDocument/2006/relationships/video" Target="../media/media3.mo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8.xml"/><Relationship Id="rId9" Type="http://schemas.openxmlformats.org/officeDocument/2006/relationships/image" Target="../media/image73.jpeg"/><Relationship Id="rId10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3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Relationship Id="rId3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608" y="644496"/>
            <a:ext cx="703269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err="1"/>
              <a:t>From</a:t>
            </a:r>
            <a:r>
              <a:rPr lang="es-ES" sz="2400" dirty="0"/>
              <a:t> </a:t>
            </a:r>
            <a:r>
              <a:rPr lang="es-ES" sz="2400" dirty="0" err="1"/>
              <a:t>sensors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 smtClean="0"/>
              <a:t>users</a:t>
            </a:r>
            <a:r>
              <a:rPr lang="es-ES" sz="2400" dirty="0" smtClean="0"/>
              <a:t>:</a:t>
            </a:r>
          </a:p>
          <a:p>
            <a:pPr algn="ctr"/>
            <a:r>
              <a:rPr lang="es-ES" sz="2400" dirty="0" err="1" smtClean="0"/>
              <a:t>applying</a:t>
            </a:r>
            <a:r>
              <a:rPr lang="es-ES" sz="2400" dirty="0" smtClean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smtClean="0"/>
              <a:t>OGC-Sensor </a:t>
            </a:r>
            <a:r>
              <a:rPr lang="es-ES" sz="2400" dirty="0"/>
              <a:t>Web </a:t>
            </a:r>
            <a:r>
              <a:rPr lang="es-ES" sz="2400" dirty="0" err="1"/>
              <a:t>Enablement</a:t>
            </a:r>
            <a:r>
              <a:rPr lang="es-ES" sz="2400" dirty="0"/>
              <a:t> </a:t>
            </a:r>
            <a:r>
              <a:rPr lang="es-ES" sz="2400" dirty="0" err="1" smtClean="0"/>
              <a:t>framework</a:t>
            </a:r>
            <a:endParaRPr lang="es-ES" sz="2400" dirty="0" smtClean="0"/>
          </a:p>
          <a:p>
            <a:pPr algn="ctr"/>
            <a:r>
              <a:rPr lang="es-ES" sz="2400" dirty="0" smtClean="0"/>
              <a:t> </a:t>
            </a:r>
            <a:r>
              <a:rPr lang="es-ES" sz="2400" dirty="0" err="1"/>
              <a:t>to</a:t>
            </a:r>
            <a:r>
              <a:rPr lang="es-ES" sz="2400" dirty="0"/>
              <a:t> marine </a:t>
            </a:r>
            <a:r>
              <a:rPr lang="es-ES" sz="2400" dirty="0" err="1"/>
              <a:t>observing</a:t>
            </a:r>
            <a:r>
              <a:rPr lang="es-ES" sz="2400" dirty="0"/>
              <a:t> </a:t>
            </a:r>
            <a:r>
              <a:rPr lang="es-ES" sz="2400" dirty="0" err="1"/>
              <a:t>systems</a:t>
            </a:r>
            <a:r>
              <a:rPr lang="es-ES" sz="2400" dirty="0"/>
              <a:t> </a:t>
            </a:r>
            <a:endParaRPr lang="en-GB" sz="2400" b="1" dirty="0" smtClean="0"/>
          </a:p>
        </p:txBody>
      </p:sp>
      <p:pic>
        <p:nvPicPr>
          <p:cNvPr id="8" name="1 Imagen" descr="000 logo OBSEA amb medusa per fons blanc.pn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420888"/>
            <a:ext cx="295232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 descr="RMB_9648 pet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152"/>
            <a:ext cx="3104206" cy="2060848"/>
          </a:xfrm>
          <a:prstGeom prst="rect">
            <a:avLst/>
          </a:prstGeom>
        </p:spPr>
      </p:pic>
      <p:pic>
        <p:nvPicPr>
          <p:cNvPr id="3" name="Imagen 2" descr="RMB_9672 peti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26" y="4797152"/>
            <a:ext cx="3104206" cy="2060848"/>
          </a:xfrm>
          <a:prstGeom prst="rect">
            <a:avLst/>
          </a:prstGeom>
        </p:spPr>
      </p:pic>
      <p:pic>
        <p:nvPicPr>
          <p:cNvPr id="9" name="Imagen 8" descr="foto obse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4780889"/>
            <a:ext cx="3096344" cy="20771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080" y="3212976"/>
            <a:ext cx="3456384" cy="103630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27241" y="2051556"/>
            <a:ext cx="728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Dr. Joaquin del Rio, </a:t>
            </a:r>
            <a:r>
              <a:rPr lang="es-ES" dirty="0" err="1" smtClean="0"/>
              <a:t>Simon</a:t>
            </a:r>
            <a:r>
              <a:rPr lang="es-ES" dirty="0" smtClean="0"/>
              <a:t> </a:t>
            </a:r>
            <a:r>
              <a:rPr lang="es-ES" dirty="0" err="1" smtClean="0"/>
              <a:t>Jirka</a:t>
            </a:r>
            <a:r>
              <a:rPr lang="es-ES" dirty="0"/>
              <a:t> </a:t>
            </a:r>
            <a:r>
              <a:rPr lang="es-ES" dirty="0" smtClean="0"/>
              <a:t>(52N), Dr. Daniel </a:t>
            </a:r>
            <a:r>
              <a:rPr lang="es-ES" dirty="0" err="1" smtClean="0"/>
              <a:t>Mihai</a:t>
            </a:r>
            <a:r>
              <a:rPr lang="es-ES" dirty="0" smtClean="0"/>
              <a:t> Toma, Enoc </a:t>
            </a:r>
            <a:r>
              <a:rPr lang="es-ES" dirty="0" err="1" smtClean="0"/>
              <a:t>Martinez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15/03/2016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Oceanology International 2016 - SWE Workshop</a:t>
            </a:r>
            <a:endParaRPr lang="en-GB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37D5BB-AE45-4546-94FC-66494759068B}" type="slidenum">
              <a:rPr lang="en-GB" noProof="0" smtClean="0"/>
              <a:t>10</a:t>
            </a:fld>
            <a:endParaRPr lang="en-GB" noProof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</a:t>
            </a:r>
            <a:r>
              <a:rPr lang="en-US" dirty="0" smtClean="0"/>
              <a:t>Web</a:t>
            </a:r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667" y="1869306"/>
            <a:ext cx="5852667" cy="448704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68610" y="1144011"/>
            <a:ext cx="8047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Without standardisation:</a:t>
            </a:r>
          </a:p>
          <a:p>
            <a:r>
              <a:rPr lang="en-GB" dirty="0" smtClean="0"/>
              <a:t>Individual coupling of each data source to each consumer </a:t>
            </a:r>
            <a:r>
              <a:rPr lang="en-GB" dirty="0" smtClean="0">
                <a:sym typeface="Wingdings" panose="05000000000000000000" pitchFamily="2" charset="2"/>
              </a:rPr>
              <a:t> very high integration efforts needed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25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15/03/2016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Oceanology International 2016 - SWE Workshop</a:t>
            </a:r>
            <a:endParaRPr lang="en-GB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37D5BB-AE45-4546-94FC-66494759068B}" type="slidenum">
              <a:rPr lang="en-GB" noProof="0" smtClean="0"/>
              <a:t>11</a:t>
            </a:fld>
            <a:endParaRPr lang="en-GB" noProof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849085"/>
          </a:xfrm>
        </p:spPr>
        <p:txBody>
          <a:bodyPr/>
          <a:lstStyle/>
          <a:p>
            <a:r>
              <a:rPr lang="en-US" dirty="0"/>
              <a:t>Sensor </a:t>
            </a:r>
            <a:r>
              <a:rPr lang="en-US" dirty="0" smtClean="0"/>
              <a:t>Web</a:t>
            </a:r>
            <a:endParaRPr lang="en-GB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69306"/>
            <a:ext cx="6291617" cy="448704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12626" y="908720"/>
            <a:ext cx="8263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With standardisation:</a:t>
            </a:r>
          </a:p>
          <a:p>
            <a:r>
              <a:rPr lang="en-GB" dirty="0" smtClean="0"/>
              <a:t>Standards need to be implemented only once for each source and consumer </a:t>
            </a:r>
            <a:r>
              <a:rPr lang="en-GB" dirty="0" smtClean="0">
                <a:sym typeface="Wingdings" panose="05000000000000000000" pitchFamily="2" charset="2"/>
              </a:rPr>
              <a:t> less integration efforts needed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066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strum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780099"/>
            <a:ext cx="1512168" cy="105378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Two</a:t>
            </a:r>
            <a:r>
              <a:rPr lang="es-ES" dirty="0" smtClean="0"/>
              <a:t> </a:t>
            </a:r>
            <a:r>
              <a:rPr lang="es-ES" dirty="0" err="1" smtClean="0"/>
              <a:t>different</a:t>
            </a:r>
            <a:r>
              <a:rPr lang="es-ES" dirty="0" smtClean="0"/>
              <a:t> </a:t>
            </a:r>
            <a:r>
              <a:rPr lang="es-ES" dirty="0" err="1" smtClean="0"/>
              <a:t>levels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 err="1" smtClean="0"/>
              <a:t>Instrument</a:t>
            </a:r>
            <a:r>
              <a:rPr lang="es-ES" dirty="0" smtClean="0"/>
              <a:t> </a:t>
            </a:r>
            <a:r>
              <a:rPr lang="es-ES" dirty="0" err="1" smtClean="0"/>
              <a:t>side</a:t>
            </a:r>
            <a:r>
              <a:rPr lang="es-ES" dirty="0"/>
              <a:t> </a:t>
            </a:r>
            <a:r>
              <a:rPr lang="es-ES" dirty="0" smtClean="0"/>
              <a:t>and </a:t>
            </a:r>
            <a:r>
              <a:rPr lang="es-ES" dirty="0" err="1" smtClean="0"/>
              <a:t>Client</a:t>
            </a:r>
            <a:r>
              <a:rPr lang="es-ES" dirty="0" smtClean="0"/>
              <a:t> </a:t>
            </a:r>
            <a:r>
              <a:rPr lang="es-ES" dirty="0" err="1" smtClean="0"/>
              <a:t>side</a:t>
            </a:r>
            <a:endParaRPr lang="es-ES" dirty="0"/>
          </a:p>
        </p:txBody>
      </p:sp>
      <p:pic>
        <p:nvPicPr>
          <p:cNvPr id="3" name="Imagen 2" descr="Figure 1 simple processes susceptible to be standardized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204315"/>
            <a:ext cx="3168000" cy="374496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516216" y="2933712"/>
            <a:ext cx="117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Client</a:t>
            </a:r>
            <a:r>
              <a:rPr lang="es-ES" dirty="0" smtClean="0"/>
              <a:t> </a:t>
            </a:r>
            <a:r>
              <a:rPr lang="es-ES" dirty="0" err="1" smtClean="0"/>
              <a:t>Side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6516216" y="4776227"/>
            <a:ext cx="1678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Instrument</a:t>
            </a:r>
            <a:r>
              <a:rPr lang="es-ES" dirty="0" smtClean="0"/>
              <a:t> </a:t>
            </a:r>
            <a:r>
              <a:rPr lang="es-ES" dirty="0" err="1" smtClean="0"/>
              <a:t>Side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1628800"/>
            <a:ext cx="622300" cy="6223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3828644"/>
            <a:ext cx="936104" cy="608468"/>
          </a:xfrm>
          <a:prstGeom prst="rect">
            <a:avLst/>
          </a:prstGeom>
        </p:spPr>
      </p:pic>
      <p:sp>
        <p:nvSpPr>
          <p:cNvPr id="15" name="Flecha curvada hacia la izquierda 14"/>
          <p:cNvSpPr/>
          <p:nvPr/>
        </p:nvSpPr>
        <p:spPr>
          <a:xfrm rot="10800000">
            <a:off x="2699792" y="1916832"/>
            <a:ext cx="720080" cy="4464496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72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7128792" cy="1143000"/>
          </a:xfrm>
        </p:spPr>
        <p:txBody>
          <a:bodyPr>
            <a:noAutofit/>
          </a:bodyPr>
          <a:lstStyle/>
          <a:p>
            <a:r>
              <a:rPr lang="es-ES" sz="2800" dirty="0" err="1" smtClean="0"/>
              <a:t>How</a:t>
            </a:r>
            <a:r>
              <a:rPr lang="es-ES" sz="2800" dirty="0" smtClean="0"/>
              <a:t> </a:t>
            </a:r>
            <a:r>
              <a:rPr lang="es-ES" sz="2800" dirty="0" err="1" smtClean="0"/>
              <a:t>it</a:t>
            </a:r>
            <a:r>
              <a:rPr lang="es-ES" sz="2800" dirty="0" smtClean="0"/>
              <a:t> </a:t>
            </a:r>
            <a:r>
              <a:rPr lang="es-ES" sz="2800" dirty="0" err="1" smtClean="0"/>
              <a:t>works</a:t>
            </a:r>
            <a:r>
              <a:rPr lang="es-ES" sz="2800" dirty="0" smtClean="0"/>
              <a:t> </a:t>
            </a:r>
            <a:r>
              <a:rPr lang="es-ES" sz="2800" dirty="0" err="1" smtClean="0"/>
              <a:t>habitually</a:t>
            </a:r>
            <a:r>
              <a:rPr lang="es-ES" sz="2800" dirty="0" smtClean="0"/>
              <a:t> at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instrument</a:t>
            </a:r>
            <a:r>
              <a:rPr lang="es-ES" sz="2800" dirty="0" smtClean="0"/>
              <a:t> </a:t>
            </a:r>
            <a:r>
              <a:rPr lang="es-ES" sz="2800" dirty="0" err="1" smtClean="0"/>
              <a:t>side</a:t>
            </a:r>
            <a:r>
              <a:rPr lang="es-ES" sz="2800" dirty="0"/>
              <a:t>?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>Driver </a:t>
            </a:r>
            <a:r>
              <a:rPr lang="es-ES" sz="2800" dirty="0" err="1" smtClean="0"/>
              <a:t>oriented</a:t>
            </a:r>
            <a:r>
              <a:rPr lang="es-ES" sz="2800" dirty="0" smtClean="0"/>
              <a:t> </a:t>
            </a:r>
            <a:r>
              <a:rPr lang="es-ES" sz="2800" dirty="0" err="1" smtClean="0"/>
              <a:t>communication</a:t>
            </a:r>
            <a:endParaRPr lang="es-ES" sz="2800" dirty="0"/>
          </a:p>
        </p:txBody>
      </p:sp>
      <p:pic>
        <p:nvPicPr>
          <p:cNvPr id="3" name="Picture 2" descr="Figure 2 Accessing instrument data needs different instrument driver implementations due to different instrument proprietary protoco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763713"/>
            <a:ext cx="636905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717032"/>
            <a:ext cx="1175356" cy="7821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64" y="3001888"/>
            <a:ext cx="1072716" cy="7151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0" y="2824088"/>
            <a:ext cx="699636" cy="1757040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877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36512" y="188640"/>
            <a:ext cx="7056784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 smtClean="0"/>
              <a:t>At the client side, SWE Architecture seems to cover some necessities </a:t>
            </a:r>
            <a:endParaRPr lang="en-GB" sz="36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41277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 Imagen" descr="000 logo OBSEA amb medusa per fons blanc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24" y="5814392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6237312"/>
            <a:ext cx="2088232" cy="6261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50" y="2049338"/>
            <a:ext cx="5295566" cy="462002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48064" y="1364575"/>
            <a:ext cx="40959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Machine </a:t>
            </a:r>
            <a:r>
              <a:rPr lang="es-ES" dirty="0" err="1" smtClean="0"/>
              <a:t>to</a:t>
            </a:r>
            <a:r>
              <a:rPr lang="es-ES" dirty="0" smtClean="0"/>
              <a:t> Machine </a:t>
            </a:r>
            <a:r>
              <a:rPr lang="es-ES" dirty="0" err="1" smtClean="0"/>
              <a:t>well</a:t>
            </a:r>
            <a:r>
              <a:rPr lang="es-ES" dirty="0" smtClean="0"/>
              <a:t> </a:t>
            </a:r>
            <a:r>
              <a:rPr lang="es-ES" dirty="0" err="1" smtClean="0"/>
              <a:t>defined</a:t>
            </a:r>
            <a:r>
              <a:rPr lang="es-ES" dirty="0" smtClean="0"/>
              <a:t> </a:t>
            </a:r>
            <a:r>
              <a:rPr lang="es-ES" dirty="0" err="1" smtClean="0"/>
              <a:t>process</a:t>
            </a:r>
            <a:endParaRPr lang="es-ES" dirty="0" smtClean="0"/>
          </a:p>
          <a:p>
            <a:pPr marL="285750" indent="-285750">
              <a:buFontTx/>
              <a:buChar char="-"/>
            </a:pPr>
            <a:r>
              <a:rPr lang="es-ES" dirty="0" err="1" smtClean="0"/>
              <a:t>Discover</a:t>
            </a:r>
            <a:r>
              <a:rPr lang="es-ES" dirty="0" smtClean="0"/>
              <a:t> Data</a:t>
            </a:r>
          </a:p>
          <a:p>
            <a:pPr marL="285750" indent="-285750">
              <a:buFontTx/>
              <a:buChar char="-"/>
            </a:pPr>
            <a:r>
              <a:rPr lang="es-ES" dirty="0" err="1" smtClean="0"/>
              <a:t>Visualize</a:t>
            </a:r>
            <a:r>
              <a:rPr lang="es-ES" dirty="0" smtClean="0"/>
              <a:t> Data</a:t>
            </a:r>
          </a:p>
          <a:p>
            <a:pPr marL="285750" indent="-285750">
              <a:buFontTx/>
              <a:buChar char="-"/>
            </a:pPr>
            <a:r>
              <a:rPr lang="es-ES" dirty="0" smtClean="0"/>
              <a:t>Real time &amp; archive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1438548"/>
            <a:ext cx="622300" cy="622300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62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47551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779912" y="3429000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http://esonet.epsevg.upc.es:8082/</a:t>
            </a:r>
            <a:r>
              <a:rPr lang="es-ES" dirty="0" err="1"/>
              <a:t>obsea-sos-webapp</a:t>
            </a:r>
            <a:r>
              <a:rPr lang="es-ES" dirty="0"/>
              <a:t>/</a:t>
            </a:r>
            <a:r>
              <a:rPr lang="es-ES" dirty="0" err="1"/>
              <a:t>service?service</a:t>
            </a:r>
            <a:r>
              <a:rPr lang="es-ES" dirty="0"/>
              <a:t>=</a:t>
            </a:r>
            <a:r>
              <a:rPr lang="es-ES" dirty="0" err="1"/>
              <a:t>SOS&amp;request</a:t>
            </a:r>
            <a:r>
              <a:rPr lang="es-ES" dirty="0"/>
              <a:t>=</a:t>
            </a:r>
            <a:r>
              <a:rPr lang="es-ES" dirty="0" err="1"/>
              <a:t>GetCapabilities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5004048" y="1412776"/>
            <a:ext cx="380059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The</a:t>
            </a:r>
            <a:r>
              <a:rPr lang="es-ES" dirty="0"/>
              <a:t> OGC </a:t>
            </a:r>
            <a:r>
              <a:rPr lang="es-ES" dirty="0">
                <a:hlinkClick r:id="rId3"/>
              </a:rPr>
              <a:t>Sensor Observation Service</a:t>
            </a:r>
            <a:r>
              <a:rPr lang="es-ES" dirty="0"/>
              <a:t> </a:t>
            </a:r>
            <a:r>
              <a:rPr lang="es-ES" dirty="0" err="1"/>
              <a:t>aggregates</a:t>
            </a:r>
            <a:r>
              <a:rPr lang="es-ES" dirty="0"/>
              <a:t> </a:t>
            </a:r>
            <a:r>
              <a:rPr lang="es-ES" dirty="0" err="1"/>
              <a:t>readings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live</a:t>
            </a:r>
            <a:r>
              <a:rPr lang="es-ES" dirty="0"/>
              <a:t>, in-situ and </a:t>
            </a:r>
            <a:r>
              <a:rPr lang="es-ES" dirty="0" err="1"/>
              <a:t>remote</a:t>
            </a:r>
            <a:r>
              <a:rPr lang="es-ES" dirty="0"/>
              <a:t> </a:t>
            </a:r>
            <a:r>
              <a:rPr lang="es-ES" dirty="0" err="1"/>
              <a:t>sensors</a:t>
            </a:r>
            <a:r>
              <a:rPr lang="es-ES" dirty="0"/>
              <a:t>.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service</a:t>
            </a:r>
            <a:r>
              <a:rPr lang="es-ES" dirty="0"/>
              <a:t> </a:t>
            </a:r>
            <a:r>
              <a:rPr lang="es-ES" dirty="0" err="1"/>
              <a:t>provides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interface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make</a:t>
            </a:r>
            <a:r>
              <a:rPr lang="es-ES" dirty="0"/>
              <a:t> </a:t>
            </a:r>
            <a:r>
              <a:rPr lang="es-ES" dirty="0" err="1"/>
              <a:t>sensors</a:t>
            </a:r>
            <a:r>
              <a:rPr lang="es-ES" dirty="0"/>
              <a:t> and sensor data archives </a:t>
            </a:r>
            <a:r>
              <a:rPr lang="es-ES" dirty="0" err="1"/>
              <a:t>accessible</a:t>
            </a:r>
            <a:r>
              <a:rPr lang="es-ES" dirty="0"/>
              <a:t> </a:t>
            </a:r>
            <a:r>
              <a:rPr lang="es-ES" dirty="0" err="1"/>
              <a:t>via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interoperable web </a:t>
            </a:r>
            <a:r>
              <a:rPr lang="es-ES" dirty="0" err="1"/>
              <a:t>based</a:t>
            </a:r>
            <a:r>
              <a:rPr lang="es-ES" dirty="0"/>
              <a:t> interface.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853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9144000" cy="520769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9512" y="294473"/>
            <a:ext cx="4275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SOS </a:t>
            </a:r>
            <a:r>
              <a:rPr lang="es-ES" sz="2000" b="1" dirty="0" err="1" smtClean="0"/>
              <a:t>Client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accessing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Obsea</a:t>
            </a:r>
            <a:r>
              <a:rPr lang="es-ES" sz="2000" b="1" dirty="0" smtClean="0"/>
              <a:t> SOS Server</a:t>
            </a:r>
            <a:endParaRPr lang="es-ES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570637" y="6202337"/>
            <a:ext cx="6913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Link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Map</a:t>
            </a:r>
            <a:r>
              <a:rPr lang="es-ES" dirty="0" smtClean="0"/>
              <a:t> </a:t>
            </a:r>
            <a:r>
              <a:rPr lang="es-ES" dirty="0" err="1" smtClean="0"/>
              <a:t>client</a:t>
            </a:r>
            <a:r>
              <a:rPr lang="es-ES" dirty="0"/>
              <a:t>: </a:t>
            </a:r>
            <a:r>
              <a:rPr lang="es-ES" dirty="0">
                <a:hlinkClick r:id="rId3"/>
              </a:rPr>
              <a:t>http://esonet.epsevg.upc.es:8082/jsClient/#</a:t>
            </a:r>
            <a:r>
              <a:rPr lang="es-ES" dirty="0" smtClean="0">
                <a:hlinkClick r:id="rId3"/>
              </a:rPr>
              <a:t>map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4365104"/>
            <a:ext cx="1281832" cy="466121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85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9512" y="294473"/>
            <a:ext cx="4275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SOS </a:t>
            </a:r>
            <a:r>
              <a:rPr lang="es-ES" sz="2000" b="1" dirty="0" err="1" smtClean="0"/>
              <a:t>Client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accessing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Obsea</a:t>
            </a:r>
            <a:r>
              <a:rPr lang="es-ES" sz="2000" b="1" dirty="0" smtClean="0"/>
              <a:t> SOS Server</a:t>
            </a:r>
            <a:endParaRPr lang="es-ES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570637" y="6202337"/>
            <a:ext cx="6913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Link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Map</a:t>
            </a:r>
            <a:r>
              <a:rPr lang="es-ES" dirty="0" smtClean="0"/>
              <a:t> </a:t>
            </a:r>
            <a:r>
              <a:rPr lang="es-ES" dirty="0" err="1" smtClean="0"/>
              <a:t>client</a:t>
            </a:r>
            <a:r>
              <a:rPr lang="es-ES" dirty="0"/>
              <a:t>: </a:t>
            </a:r>
            <a:r>
              <a:rPr lang="es-ES" dirty="0">
                <a:hlinkClick r:id="rId2"/>
              </a:rPr>
              <a:t>http://esonet.epsevg.upc.es:8082/jsClient/#</a:t>
            </a:r>
            <a:r>
              <a:rPr lang="es-ES" dirty="0" smtClean="0">
                <a:hlinkClick r:id="rId2"/>
              </a:rPr>
              <a:t>map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50123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4365104"/>
            <a:ext cx="1281832" cy="466121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176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128792" cy="1143000"/>
          </a:xfrm>
        </p:spPr>
        <p:txBody>
          <a:bodyPr>
            <a:noAutofit/>
          </a:bodyPr>
          <a:lstStyle/>
          <a:p>
            <a:r>
              <a:rPr lang="es-ES" sz="2800" dirty="0" err="1" smtClean="0"/>
              <a:t>How</a:t>
            </a:r>
            <a:r>
              <a:rPr lang="es-ES" sz="2800" dirty="0" smtClean="0"/>
              <a:t> </a:t>
            </a:r>
            <a:r>
              <a:rPr lang="es-ES" sz="2800" dirty="0" err="1" smtClean="0"/>
              <a:t>it</a:t>
            </a:r>
            <a:r>
              <a:rPr lang="es-ES" sz="2800" dirty="0" smtClean="0"/>
              <a:t> </a:t>
            </a:r>
            <a:r>
              <a:rPr lang="es-ES" sz="2800" dirty="0" err="1" smtClean="0"/>
              <a:t>works</a:t>
            </a:r>
            <a:r>
              <a:rPr lang="es-ES" sz="2800" dirty="0" smtClean="0"/>
              <a:t> </a:t>
            </a:r>
            <a:r>
              <a:rPr lang="es-ES" sz="2800" dirty="0" err="1" smtClean="0"/>
              <a:t>habitually</a:t>
            </a:r>
            <a:r>
              <a:rPr lang="es-ES" sz="2800" dirty="0" smtClean="0"/>
              <a:t> at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instrument</a:t>
            </a:r>
            <a:r>
              <a:rPr lang="es-ES" sz="2800" dirty="0" smtClean="0"/>
              <a:t> </a:t>
            </a:r>
            <a:r>
              <a:rPr lang="es-ES" sz="2800" dirty="0" err="1" smtClean="0"/>
              <a:t>side</a:t>
            </a:r>
            <a:r>
              <a:rPr lang="es-ES" sz="2800" dirty="0"/>
              <a:t>?</a:t>
            </a:r>
            <a:r>
              <a:rPr lang="es-ES" sz="2800" dirty="0" smtClean="0"/>
              <a:t/>
            </a:r>
            <a:br>
              <a:rPr lang="es-ES" sz="2800" dirty="0" smtClean="0"/>
            </a:br>
            <a:r>
              <a:rPr lang="es-ES" sz="2800" dirty="0" smtClean="0"/>
              <a:t>Driver </a:t>
            </a:r>
            <a:r>
              <a:rPr lang="es-ES" sz="2800" dirty="0" err="1" smtClean="0"/>
              <a:t>oriented</a:t>
            </a:r>
            <a:r>
              <a:rPr lang="es-ES" sz="2800" dirty="0" smtClean="0"/>
              <a:t> </a:t>
            </a:r>
            <a:r>
              <a:rPr lang="es-ES" sz="2800" dirty="0" err="1" smtClean="0"/>
              <a:t>communication</a:t>
            </a:r>
            <a:endParaRPr lang="es-ES" sz="2800" dirty="0"/>
          </a:p>
        </p:txBody>
      </p:sp>
      <p:pic>
        <p:nvPicPr>
          <p:cNvPr id="3" name="Picture 2" descr="Figure 2 Accessing instrument data needs different instrument driver implementations due to different instrument proprietary protoco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763713"/>
            <a:ext cx="636905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717032"/>
            <a:ext cx="1175356" cy="7821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64" y="3001888"/>
            <a:ext cx="1072716" cy="7151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0" y="2824088"/>
            <a:ext cx="699636" cy="1757040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344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131763" y="5057775"/>
          <a:ext cx="8615362" cy="854074"/>
        </p:xfrm>
        <a:graphic>
          <a:graphicData uri="http://schemas.openxmlformats.org/drawingml/2006/table">
            <a:tbl>
              <a:tblPr/>
              <a:tblGrid>
                <a:gridCol w="8615362"/>
              </a:tblGrid>
              <a:tr h="3660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Response to "TS" command: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Delimiter: comma</a:t>
                      </a: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</a:tr>
              <a:tr h="24402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20.8397, 0.00006, 0.028, 0.0103, 1484.920, 01 Jan 1980, 00:00:01&lt;CR&gt;&lt;LF&gt; 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02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tokens:</a:t>
                      </a:r>
                      <a:r>
                        <a:rPr kumimoji="0" lang="en-US" sz="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temperature (deg C), conductivity (siemens/meter), pressure (decibar), salinity (psu), sound velocity (meter/sec), dd mmm yyyy,: hh:mm:ss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/>
        </p:nvGraphicFramePr>
        <p:xfrm>
          <a:off x="131763" y="3717925"/>
          <a:ext cx="8615362" cy="854074"/>
        </p:xfrm>
        <a:graphic>
          <a:graphicData uri="http://schemas.openxmlformats.org/drawingml/2006/table">
            <a:tbl>
              <a:tblPr/>
              <a:tblGrid>
                <a:gridCol w="8615362"/>
              </a:tblGrid>
              <a:tr h="366032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Response to "F00" command: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 Delimiter: space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24402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TIM 000302213620 -0.0042 20.7903 10.5324 FET</a:t>
                      </a:r>
                      <a:endParaRPr lang="es-E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2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/>
                          <a:ea typeface="Times New Roman"/>
                          <a:cs typeface="Times New Roman"/>
                        </a:rPr>
                        <a:t>tokens: </a:t>
                      </a:r>
                      <a:r>
                        <a:rPr lang="en-US" sz="800" i="1" dirty="0">
                          <a:latin typeface="Times New Roman"/>
                          <a:ea typeface="Times New Roman"/>
                          <a:cs typeface="Times New Roman"/>
                        </a:rPr>
                        <a:t>"TIM" (fixed marker), </a:t>
                      </a:r>
                      <a:r>
                        <a:rPr lang="en-US" sz="800" i="1" dirty="0" err="1">
                          <a:latin typeface="Times New Roman"/>
                          <a:ea typeface="Times New Roman"/>
                          <a:cs typeface="Times New Roman"/>
                        </a:rPr>
                        <a:t>YYMMDDhhmmss</a:t>
                      </a:r>
                      <a:r>
                        <a:rPr lang="en-US" sz="800" i="1" dirty="0">
                          <a:latin typeface="Times New Roman"/>
                          <a:ea typeface="Times New Roman"/>
                          <a:cs typeface="Times New Roman"/>
                        </a:rPr>
                        <a:t>, conductivity (</a:t>
                      </a:r>
                      <a:r>
                        <a:rPr lang="en-US" sz="800" i="1" dirty="0" err="1">
                          <a:latin typeface="Times New Roman"/>
                          <a:ea typeface="Times New Roman"/>
                          <a:cs typeface="Times New Roman"/>
                        </a:rPr>
                        <a:t>mS</a:t>
                      </a:r>
                      <a:r>
                        <a:rPr lang="en-US" sz="800" i="1" dirty="0">
                          <a:latin typeface="Times New Roman"/>
                          <a:ea typeface="Times New Roman"/>
                          <a:cs typeface="Times New Roman"/>
                        </a:rPr>
                        <a:t>/cm), temperature (deg C), pressure (</a:t>
                      </a:r>
                      <a:r>
                        <a:rPr lang="en-US" sz="800" i="1" dirty="0" err="1">
                          <a:latin typeface="Times New Roman"/>
                          <a:ea typeface="Times New Roman"/>
                          <a:cs typeface="Times New Roman"/>
                        </a:rPr>
                        <a:t>decibar</a:t>
                      </a:r>
                      <a:r>
                        <a:rPr lang="en-US" sz="800" i="1" dirty="0">
                          <a:latin typeface="Times New Roman"/>
                          <a:ea typeface="Times New Roman"/>
                          <a:cs typeface="Times New Roman"/>
                        </a:rPr>
                        <a:t>), "FET" (fixed marker)</a:t>
                      </a:r>
                      <a:endParaRPr lang="es-E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6" marR="68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131763" y="741363"/>
          <a:ext cx="8615362" cy="1341437"/>
        </p:xfrm>
        <a:graphic>
          <a:graphicData uri="http://schemas.openxmlformats.org/drawingml/2006/table">
            <a:tbl>
              <a:tblPr/>
              <a:tblGrid>
                <a:gridCol w="8615362"/>
              </a:tblGrid>
              <a:tr h="36584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Response to "$run" command: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Delimiter: space</a:t>
                      </a: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CE1"/>
                    </a:solidFill>
                  </a:tcPr>
                </a:tc>
              </a:tr>
              <a:tr h="73169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08/04/11        14:44:28        4996    13896   17333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08/04/11        14:44:28        16777   13896   17333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08/04/11        14:44:29        16777   13896   17333</a:t>
                      </a:r>
                      <a:endParaRPr kumimoji="0" lang="es-E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89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2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tokens: </a:t>
                      </a:r>
                      <a:r>
                        <a:rPr kumimoji="0" lang="en-US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date (mm/</a:t>
                      </a:r>
                      <a:r>
                        <a:rPr kumimoji="0" lang="en-US" sz="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dd</a:t>
                      </a:r>
                      <a:r>
                        <a:rPr kumimoji="0" lang="en-US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/</a:t>
                      </a:r>
                      <a:r>
                        <a:rPr kumimoji="0" lang="en-US" sz="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yy</a:t>
                      </a:r>
                      <a:r>
                        <a:rPr kumimoji="0" lang="en-US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), time (</a:t>
                      </a:r>
                      <a:r>
                        <a:rPr kumimoji="0" lang="en-US" sz="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hh:mm:ss</a:t>
                      </a:r>
                      <a:r>
                        <a:rPr kumimoji="0" lang="en-US" sz="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), chlorophyll (counts), backscatter1 (counts), backscatter2 (counts)</a:t>
                      </a:r>
                      <a:endParaRPr kumimoji="0" lang="es-E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131763" y="2435225"/>
          <a:ext cx="8615362" cy="854074"/>
        </p:xfrm>
        <a:graphic>
          <a:graphicData uri="http://schemas.openxmlformats.org/drawingml/2006/table">
            <a:tbl>
              <a:tblPr/>
              <a:tblGrid>
                <a:gridCol w="8615362"/>
              </a:tblGrid>
              <a:tr h="366032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Response to "C" command: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 Delimiter: comma.</a:t>
                      </a:r>
                      <a:endParaRPr lang="es-E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24402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2355,1904,1601,2472,1471,1860,1686,2950,1754,1663,1653,2472,1471,0,0,0,0,0,0,0,0,0,0,0,0,0,0,0,0,0,0,0,0,1,0,0,0,0,0,0,0,5,5,5,3,3,3,3,3,177,2677,0,128,116</a:t>
                      </a:r>
                      <a:r>
                        <a:rPr lang="en-US" sz="800">
                          <a:latin typeface="Times New Roman"/>
                          <a:ea typeface="Times New Roman"/>
                          <a:cs typeface="Times New Roman"/>
                        </a:rPr>
                        <a:t>&lt;CR&gt;&lt;LF&gt;</a:t>
                      </a:r>
                      <a:endParaRPr lang="es-ES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21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Times New Roman"/>
                          <a:ea typeface="Times New Roman"/>
                          <a:cs typeface="Times New Roman"/>
                        </a:rPr>
                        <a:t>tokens: </a:t>
                      </a:r>
                      <a:r>
                        <a:rPr lang="en-US" sz="800" i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Time elapsed since, signal1, sigOffset1, reference1, refOffset1, signal2, sigOffset2, reference2, refOffset2,... &lt;unused channels&gt; ... &lt;housekeeping data&gt; ... pressure, 0, temperature, battery voltage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s-E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5145" name="Rectangle 55"/>
          <p:cNvSpPr>
            <a:spLocks noChangeArrowheads="1"/>
          </p:cNvSpPr>
          <p:nvPr/>
        </p:nvSpPr>
        <p:spPr bwMode="auto">
          <a:xfrm>
            <a:off x="-57150" y="5864225"/>
            <a:ext cx="6711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128588" algn="just" eaLnBrk="0" hangingPunct="0"/>
            <a:r>
              <a:rPr lang="en-US" b="1" i="1" dirty="0">
                <a:cs typeface="Times New Roman" charset="0"/>
              </a:rPr>
              <a:t>Example response of SBE-37SM instrument</a:t>
            </a:r>
            <a:endParaRPr lang="es-ES" sz="1600" b="1" dirty="0"/>
          </a:p>
        </p:txBody>
      </p:sp>
      <p:sp>
        <p:nvSpPr>
          <p:cNvPr id="175146" name="Rectangle 56"/>
          <p:cNvSpPr>
            <a:spLocks noChangeArrowheads="1"/>
          </p:cNvSpPr>
          <p:nvPr/>
        </p:nvSpPr>
        <p:spPr bwMode="auto">
          <a:xfrm>
            <a:off x="133433" y="4518025"/>
            <a:ext cx="37241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indent="128588" algn="just" eaLnBrk="0" hangingPunct="0"/>
            <a:r>
              <a:rPr lang="en-US" b="1" i="1" dirty="0">
                <a:cs typeface="Times New Roman" charset="0"/>
              </a:rPr>
              <a:t>Example response of RBR instrument</a:t>
            </a:r>
            <a:endParaRPr lang="es-ES" sz="1600" b="1" dirty="0"/>
          </a:p>
        </p:txBody>
      </p:sp>
      <p:sp>
        <p:nvSpPr>
          <p:cNvPr id="175147" name="Rectangle 57"/>
          <p:cNvSpPr>
            <a:spLocks noChangeArrowheads="1"/>
          </p:cNvSpPr>
          <p:nvPr/>
        </p:nvSpPr>
        <p:spPr bwMode="auto">
          <a:xfrm>
            <a:off x="11113" y="2022475"/>
            <a:ext cx="38267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 dirty="0">
                <a:cs typeface="Times New Roman" charset="0"/>
              </a:rPr>
              <a:t>Example response of WET Labs Triplet</a:t>
            </a:r>
            <a:endParaRPr lang="es-ES" b="1" dirty="0"/>
          </a:p>
        </p:txBody>
      </p:sp>
      <p:sp>
        <p:nvSpPr>
          <p:cNvPr id="175148" name="Rectangle 58"/>
          <p:cNvSpPr>
            <a:spLocks noChangeArrowheads="1"/>
          </p:cNvSpPr>
          <p:nvPr/>
        </p:nvSpPr>
        <p:spPr bwMode="auto">
          <a:xfrm>
            <a:off x="-92075" y="3298825"/>
            <a:ext cx="5978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128588" algn="just" eaLnBrk="0" hangingPunct="0"/>
            <a:r>
              <a:rPr lang="en-US" b="1" i="1" dirty="0">
                <a:cs typeface="Times New Roman" charset="0"/>
              </a:rPr>
              <a:t>Example response of HOBI Labs HydroScat-2</a:t>
            </a:r>
            <a:endParaRPr lang="en-US" sz="40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94275" y="118373"/>
            <a:ext cx="6998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Propietary</a:t>
            </a:r>
            <a:r>
              <a:rPr lang="es-ES" dirty="0"/>
              <a:t> </a:t>
            </a:r>
            <a:r>
              <a:rPr lang="es-ES" dirty="0" err="1" smtClean="0"/>
              <a:t>commands</a:t>
            </a:r>
            <a:r>
              <a:rPr lang="es-ES" dirty="0" smtClean="0"/>
              <a:t> </a:t>
            </a:r>
            <a:r>
              <a:rPr lang="es-ES" dirty="0" err="1" smtClean="0"/>
              <a:t>hinder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“</a:t>
            </a:r>
            <a:r>
              <a:rPr lang="es-ES" dirty="0" err="1" smtClean="0"/>
              <a:t>standarization</a:t>
            </a:r>
            <a:r>
              <a:rPr lang="es-ES" dirty="0" smtClean="0"/>
              <a:t> </a:t>
            </a:r>
            <a:r>
              <a:rPr lang="es-ES" dirty="0" err="1" smtClean="0"/>
              <a:t>process</a:t>
            </a:r>
            <a:r>
              <a:rPr lang="es-ES" dirty="0" smtClean="0"/>
              <a:t>”: </a:t>
            </a:r>
            <a:r>
              <a:rPr lang="es-ES" dirty="0" err="1" smtClean="0"/>
              <a:t>Physical</a:t>
            </a:r>
            <a:r>
              <a:rPr lang="es-ES" dirty="0" smtClean="0"/>
              <a:t> </a:t>
            </a:r>
            <a:r>
              <a:rPr lang="es-ES" dirty="0" err="1" smtClean="0"/>
              <a:t>Layer</a:t>
            </a:r>
            <a:r>
              <a:rPr lang="es-ES" dirty="0" smtClean="0"/>
              <a:t> </a:t>
            </a:r>
            <a:r>
              <a:rPr lang="es-ES" dirty="0" err="1" smtClean="0"/>
              <a:t>mainly</a:t>
            </a:r>
            <a:r>
              <a:rPr lang="es-ES" dirty="0" smtClean="0"/>
              <a:t> RS232-485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05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7"/>
          <p:cNvSpPr>
            <a:spLocks noChangeArrowheads="1"/>
          </p:cNvSpPr>
          <p:nvPr/>
        </p:nvSpPr>
        <p:spPr bwMode="auto">
          <a:xfrm>
            <a:off x="0" y="4365625"/>
            <a:ext cx="9756775" cy="28082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grpSp>
        <p:nvGrpSpPr>
          <p:cNvPr id="13314" name="Group 6"/>
          <p:cNvGrpSpPr>
            <a:grpSpLocks/>
          </p:cNvGrpSpPr>
          <p:nvPr/>
        </p:nvGrpSpPr>
        <p:grpSpPr bwMode="auto">
          <a:xfrm>
            <a:off x="684213" y="1700213"/>
            <a:ext cx="2709862" cy="2519362"/>
            <a:chOff x="0" y="255"/>
            <a:chExt cx="1707" cy="1587"/>
          </a:xfrm>
        </p:grpSpPr>
        <p:pic>
          <p:nvPicPr>
            <p:cNvPr id="1332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96"/>
            <a:stretch>
              <a:fillRect/>
            </a:stretch>
          </p:blipFill>
          <p:spPr bwMode="auto">
            <a:xfrm>
              <a:off x="0" y="255"/>
              <a:ext cx="1707" cy="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4" name="Rectangle 8"/>
            <p:cNvSpPr>
              <a:spLocks noChangeArrowheads="1"/>
            </p:cNvSpPr>
            <p:nvPr/>
          </p:nvSpPr>
          <p:spPr bwMode="auto">
            <a:xfrm>
              <a:off x="431" y="1616"/>
              <a:ext cx="362" cy="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s-ES"/>
            </a:p>
          </p:txBody>
        </p:sp>
        <p:sp>
          <p:nvSpPr>
            <p:cNvPr id="13325" name="Rectangle 9"/>
            <p:cNvSpPr>
              <a:spLocks noChangeArrowheads="1"/>
            </p:cNvSpPr>
            <p:nvPr/>
          </p:nvSpPr>
          <p:spPr bwMode="auto">
            <a:xfrm>
              <a:off x="431" y="1570"/>
              <a:ext cx="226" cy="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s-ES"/>
            </a:p>
          </p:txBody>
        </p:sp>
      </p:grpSp>
      <p:pic>
        <p:nvPicPr>
          <p:cNvPr id="1331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060575"/>
            <a:ext cx="4608512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Arc 13"/>
          <p:cNvSpPr>
            <a:spLocks/>
          </p:cNvSpPr>
          <p:nvPr/>
        </p:nvSpPr>
        <p:spPr bwMode="auto">
          <a:xfrm flipV="1">
            <a:off x="900113" y="2497138"/>
            <a:ext cx="3887787" cy="1066800"/>
          </a:xfrm>
          <a:custGeom>
            <a:avLst/>
            <a:gdLst>
              <a:gd name="T0" fmla="*/ 2147483647 w 21600"/>
              <a:gd name="T1" fmla="*/ 0 h 21297"/>
              <a:gd name="T2" fmla="*/ 2147483647 w 21600"/>
              <a:gd name="T3" fmla="*/ 2147483647 h 21297"/>
              <a:gd name="T4" fmla="*/ 0 w 21600"/>
              <a:gd name="T5" fmla="*/ 2147483647 h 21297"/>
              <a:gd name="T6" fmla="*/ 0 60000 65536"/>
              <a:gd name="T7" fmla="*/ 0 60000 65536"/>
              <a:gd name="T8" fmla="*/ 0 60000 65536"/>
              <a:gd name="T9" fmla="*/ 0 w 21600"/>
              <a:gd name="T10" fmla="*/ 0 h 21297"/>
              <a:gd name="T11" fmla="*/ 21600 w 21600"/>
              <a:gd name="T12" fmla="*/ 21297 h 212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97" fill="none" extrusionOk="0">
                <a:moveTo>
                  <a:pt x="3604" y="-1"/>
                </a:moveTo>
                <a:cubicBezTo>
                  <a:pt x="13994" y="1758"/>
                  <a:pt x="21600" y="10758"/>
                  <a:pt x="21600" y="21297"/>
                </a:cubicBezTo>
              </a:path>
              <a:path w="21600" h="21297" stroke="0" extrusionOk="0">
                <a:moveTo>
                  <a:pt x="3604" y="-1"/>
                </a:moveTo>
                <a:cubicBezTo>
                  <a:pt x="13994" y="1758"/>
                  <a:pt x="21600" y="10758"/>
                  <a:pt x="21600" y="21297"/>
                </a:cubicBezTo>
                <a:lnTo>
                  <a:pt x="0" y="21297"/>
                </a:lnTo>
                <a:lnTo>
                  <a:pt x="3604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3317" name="Text Box 15"/>
          <p:cNvSpPr txBox="1">
            <a:spLocks noChangeArrowheads="1"/>
          </p:cNvSpPr>
          <p:nvPr/>
        </p:nvSpPr>
        <p:spPr bwMode="auto">
          <a:xfrm>
            <a:off x="8604250" y="0"/>
            <a:ext cx="539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5F8DCF31-68EB-554F-97DD-4FB643796CD5}" type="slidenum">
              <a:rPr lang="ca-ES" sz="1200">
                <a:solidFill>
                  <a:schemeClr val="bg1"/>
                </a:solidFill>
              </a:rPr>
              <a:pPr algn="r" eaLnBrk="1" hangingPunct="1">
                <a:spcBef>
                  <a:spcPct val="50000"/>
                </a:spcBef>
              </a:pPr>
              <a:t>2</a:t>
            </a:fld>
            <a:endParaRPr lang="ca-ES" sz="1200">
              <a:solidFill>
                <a:schemeClr val="bg1"/>
              </a:solidFill>
            </a:endParaRPr>
          </a:p>
        </p:txBody>
      </p:sp>
      <p:sp>
        <p:nvSpPr>
          <p:cNvPr id="13318" name="Rectangle 16"/>
          <p:cNvSpPr>
            <a:spLocks noChangeArrowheads="1"/>
          </p:cNvSpPr>
          <p:nvPr/>
        </p:nvSpPr>
        <p:spPr bwMode="auto">
          <a:xfrm>
            <a:off x="395288" y="836613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s-ES_tradnl" sz="2800">
                <a:solidFill>
                  <a:schemeClr val="bg1"/>
                </a:solidFill>
              </a:rPr>
              <a:t>The Technical University of Catalonia (UPC)</a:t>
            </a:r>
            <a:endParaRPr lang="es-ES_tradnl" sz="2800">
              <a:solidFill>
                <a:schemeClr val="tx2"/>
              </a:solidFill>
            </a:endParaRPr>
          </a:p>
        </p:txBody>
      </p:sp>
      <p:sp>
        <p:nvSpPr>
          <p:cNvPr id="13319" name="Arc 12"/>
          <p:cNvSpPr>
            <a:spLocks/>
          </p:cNvSpPr>
          <p:nvPr/>
        </p:nvSpPr>
        <p:spPr bwMode="auto">
          <a:xfrm>
            <a:off x="755650" y="3717925"/>
            <a:ext cx="3489325" cy="3055938"/>
          </a:xfrm>
          <a:custGeom>
            <a:avLst/>
            <a:gdLst>
              <a:gd name="T0" fmla="*/ 2147483647 w 21353"/>
              <a:gd name="T1" fmla="*/ 0 h 21039"/>
              <a:gd name="T2" fmla="*/ 2147483647 w 21353"/>
              <a:gd name="T3" fmla="*/ 2147483647 h 21039"/>
              <a:gd name="T4" fmla="*/ 0 w 21353"/>
              <a:gd name="T5" fmla="*/ 2147483647 h 21039"/>
              <a:gd name="T6" fmla="*/ 0 60000 65536"/>
              <a:gd name="T7" fmla="*/ 0 60000 65536"/>
              <a:gd name="T8" fmla="*/ 0 60000 65536"/>
              <a:gd name="T9" fmla="*/ 0 w 21353"/>
              <a:gd name="T10" fmla="*/ 0 h 21039"/>
              <a:gd name="T11" fmla="*/ 21353 w 21353"/>
              <a:gd name="T12" fmla="*/ 21039 h 210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53" h="21039" fill="none" extrusionOk="0">
                <a:moveTo>
                  <a:pt x="4890" y="0"/>
                </a:moveTo>
                <a:cubicBezTo>
                  <a:pt x="13499" y="2001"/>
                  <a:pt x="20019" y="9044"/>
                  <a:pt x="21352" y="17781"/>
                </a:cubicBezTo>
              </a:path>
              <a:path w="21353" h="21039" stroke="0" extrusionOk="0">
                <a:moveTo>
                  <a:pt x="4890" y="0"/>
                </a:moveTo>
                <a:cubicBezTo>
                  <a:pt x="13499" y="2001"/>
                  <a:pt x="20019" y="9044"/>
                  <a:pt x="21352" y="17781"/>
                </a:cubicBezTo>
                <a:lnTo>
                  <a:pt x="0" y="21039"/>
                </a:lnTo>
                <a:lnTo>
                  <a:pt x="489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3320" name="AutoShape 18"/>
          <p:cNvSpPr>
            <a:spLocks noChangeArrowheads="1"/>
          </p:cNvSpPr>
          <p:nvPr/>
        </p:nvSpPr>
        <p:spPr bwMode="auto">
          <a:xfrm>
            <a:off x="33338" y="4581525"/>
            <a:ext cx="3890962" cy="2230438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>
                <a:solidFill>
                  <a:schemeClr val="bg1"/>
                </a:solidFill>
              </a:rPr>
              <a:t>Localization: </a:t>
            </a:r>
            <a:r>
              <a:rPr lang="en-US" b="1">
                <a:solidFill>
                  <a:schemeClr val="bg1"/>
                </a:solidFill>
              </a:rPr>
              <a:t>Barcelona – Spain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Schools: </a:t>
            </a:r>
            <a:r>
              <a:rPr lang="en-US" b="1">
                <a:solidFill>
                  <a:schemeClr val="bg1"/>
                </a:solidFill>
              </a:rPr>
              <a:t>23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Departments: </a:t>
            </a:r>
            <a:r>
              <a:rPr lang="en-US" b="1">
                <a:solidFill>
                  <a:schemeClr val="bg1"/>
                </a:solidFill>
              </a:rPr>
              <a:t>40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Campus:</a:t>
            </a:r>
            <a:r>
              <a:rPr lang="en-US" b="1">
                <a:solidFill>
                  <a:schemeClr val="bg1"/>
                </a:solidFill>
              </a:rPr>
              <a:t> 7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Students:</a:t>
            </a:r>
            <a:r>
              <a:rPr lang="en-US" b="1">
                <a:solidFill>
                  <a:schemeClr val="bg1"/>
                </a:solidFill>
              </a:rPr>
              <a:t> 40000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Lectures &amp; researcher: </a:t>
            </a:r>
            <a:r>
              <a:rPr lang="en-US" b="1">
                <a:solidFill>
                  <a:schemeClr val="bg1"/>
                </a:solidFill>
              </a:rPr>
              <a:t>2642</a:t>
            </a:r>
          </a:p>
          <a:p>
            <a:pPr eaLnBrk="0" hangingPunct="0"/>
            <a:r>
              <a:rPr lang="en-US">
                <a:solidFill>
                  <a:schemeClr val="bg1"/>
                </a:solidFill>
              </a:rPr>
              <a:t>Research Institutes:</a:t>
            </a:r>
            <a:r>
              <a:rPr lang="en-US" b="1">
                <a:solidFill>
                  <a:schemeClr val="bg1"/>
                </a:solidFill>
              </a:rPr>
              <a:t> 3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3321" name="Rectangle 19"/>
          <p:cNvSpPr>
            <a:spLocks noChangeArrowheads="1"/>
          </p:cNvSpPr>
          <p:nvPr/>
        </p:nvSpPr>
        <p:spPr bwMode="auto">
          <a:xfrm>
            <a:off x="4211638" y="2276475"/>
            <a:ext cx="720725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sp>
        <p:nvSpPr>
          <p:cNvPr id="13322" name="Oval 21"/>
          <p:cNvSpPr>
            <a:spLocks noChangeArrowheads="1"/>
          </p:cNvSpPr>
          <p:nvPr/>
        </p:nvSpPr>
        <p:spPr bwMode="auto">
          <a:xfrm>
            <a:off x="6300788" y="5229225"/>
            <a:ext cx="215900" cy="215900"/>
          </a:xfrm>
          <a:prstGeom prst="ellipse">
            <a:avLst/>
          </a:prstGeom>
          <a:solidFill>
            <a:srgbClr val="99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260648"/>
            <a:ext cx="3456384" cy="103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607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6" descr="instrumen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0" y="5106988"/>
            <a:ext cx="1416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2" name="Picture 6" descr="instrumen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5106988"/>
            <a:ext cx="1416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Text Box 5"/>
          <p:cNvSpPr txBox="1">
            <a:spLocks noChangeArrowheads="1"/>
          </p:cNvSpPr>
          <p:nvPr/>
        </p:nvSpPr>
        <p:spPr bwMode="auto">
          <a:xfrm>
            <a:off x="241300" y="5032375"/>
            <a:ext cx="928437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 dirty="0" smtClean="0">
                <a:cs typeface="Arial" charset="0"/>
              </a:rPr>
              <a:t>Brand X</a:t>
            </a:r>
            <a:endParaRPr lang="es-ES" sz="1600" dirty="0">
              <a:cs typeface="Arial" charset="0"/>
            </a:endParaRPr>
          </a:p>
        </p:txBody>
      </p:sp>
      <p:sp>
        <p:nvSpPr>
          <p:cNvPr id="168964" name="Text Box 6"/>
          <p:cNvSpPr txBox="1">
            <a:spLocks noChangeArrowheads="1"/>
          </p:cNvSpPr>
          <p:nvPr/>
        </p:nvSpPr>
        <p:spPr bwMode="auto">
          <a:xfrm>
            <a:off x="7494588" y="5032375"/>
            <a:ext cx="918619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 dirty="0" smtClean="0">
                <a:cs typeface="Arial" charset="0"/>
              </a:rPr>
              <a:t>Brand Y</a:t>
            </a:r>
            <a:endParaRPr lang="es-ES" sz="1600" dirty="0">
              <a:cs typeface="Arial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28800" y="1974850"/>
            <a:ext cx="1981200" cy="3581400"/>
            <a:chOff x="1152" y="864"/>
            <a:chExt cx="1248" cy="2256"/>
          </a:xfrm>
        </p:grpSpPr>
        <p:sp>
          <p:nvSpPr>
            <p:cNvPr id="168976" name="Line 8"/>
            <p:cNvSpPr>
              <a:spLocks noChangeShapeType="1"/>
            </p:cNvSpPr>
            <p:nvPr/>
          </p:nvSpPr>
          <p:spPr bwMode="auto">
            <a:xfrm flipH="1">
              <a:off x="1152" y="864"/>
              <a:ext cx="1248" cy="2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8977" name="Text Box 9"/>
            <p:cNvSpPr txBox="1">
              <a:spLocks noChangeArrowheads="1"/>
            </p:cNvSpPr>
            <p:nvPr/>
          </p:nvSpPr>
          <p:spPr bwMode="auto">
            <a:xfrm>
              <a:off x="1488" y="1824"/>
              <a:ext cx="32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800">
                  <a:cs typeface="Arial" charset="0"/>
                </a:rPr>
                <a:t>“ts”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800600" y="1898650"/>
            <a:ext cx="2409825" cy="3657600"/>
            <a:chOff x="3024" y="816"/>
            <a:chExt cx="1518" cy="2304"/>
          </a:xfrm>
        </p:grpSpPr>
        <p:sp>
          <p:nvSpPr>
            <p:cNvPr id="168974" name="Line 11"/>
            <p:cNvSpPr>
              <a:spLocks noChangeShapeType="1"/>
            </p:cNvSpPr>
            <p:nvPr/>
          </p:nvSpPr>
          <p:spPr bwMode="auto">
            <a:xfrm>
              <a:off x="3024" y="816"/>
              <a:ext cx="1518" cy="23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8975" name="Text Box 12"/>
            <p:cNvSpPr txBox="1">
              <a:spLocks noChangeArrowheads="1"/>
            </p:cNvSpPr>
            <p:nvPr/>
          </p:nvSpPr>
          <p:spPr bwMode="auto">
            <a:xfrm>
              <a:off x="3072" y="1776"/>
              <a:ext cx="68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800">
                  <a:cs typeface="Arial" charset="0"/>
                </a:rPr>
                <a:t>“sample”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133600" y="1179513"/>
            <a:ext cx="1981200" cy="5148262"/>
            <a:chOff x="1344" y="363"/>
            <a:chExt cx="1248" cy="3243"/>
          </a:xfrm>
        </p:grpSpPr>
        <p:sp>
          <p:nvSpPr>
            <p:cNvPr id="168972" name="Line 14"/>
            <p:cNvSpPr>
              <a:spLocks noChangeShapeType="1"/>
            </p:cNvSpPr>
            <p:nvPr/>
          </p:nvSpPr>
          <p:spPr bwMode="auto">
            <a:xfrm flipH="1">
              <a:off x="1344" y="864"/>
              <a:ext cx="1248" cy="2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8973" name="Text Box 15"/>
            <p:cNvSpPr txBox="1">
              <a:spLocks noChangeArrowheads="1"/>
            </p:cNvSpPr>
            <p:nvPr/>
          </p:nvSpPr>
          <p:spPr bwMode="auto">
            <a:xfrm rot="-3666157">
              <a:off x="443" y="1868"/>
              <a:ext cx="324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800">
                  <a:latin typeface="Courier New" charset="0"/>
                  <a:cs typeface="Arial" charset="0"/>
                </a:rPr>
                <a:t>“Oct-22-2008 14:21:09 32.3 -.02 9.1”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5057775" y="1898650"/>
            <a:ext cx="2409825" cy="3657600"/>
            <a:chOff x="3186" y="816"/>
            <a:chExt cx="1518" cy="2304"/>
          </a:xfrm>
        </p:grpSpPr>
        <p:sp>
          <p:nvSpPr>
            <p:cNvPr id="168970" name="Line 17"/>
            <p:cNvSpPr>
              <a:spLocks noChangeShapeType="1"/>
            </p:cNvSpPr>
            <p:nvPr/>
          </p:nvSpPr>
          <p:spPr bwMode="auto">
            <a:xfrm>
              <a:off x="3186" y="816"/>
              <a:ext cx="1518" cy="23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68971" name="Text Box 18"/>
            <p:cNvSpPr txBox="1">
              <a:spLocks noChangeArrowheads="1"/>
            </p:cNvSpPr>
            <p:nvPr/>
          </p:nvSpPr>
          <p:spPr bwMode="auto">
            <a:xfrm rot="3405181">
              <a:off x="3085" y="1886"/>
              <a:ext cx="19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800">
                  <a:latin typeface="Webdings" charset="0"/>
                  <a:cs typeface="Arial" charset="0"/>
                </a:rPr>
                <a:t>abcd efghij kl</a:t>
              </a:r>
            </a:p>
          </p:txBody>
        </p:sp>
      </p:grpSp>
      <p:pic>
        <p:nvPicPr>
          <p:cNvPr id="168969" name="Picture 19" descr="j0195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87375"/>
            <a:ext cx="127317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-75719" y="6577607"/>
            <a:ext cx="2919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Courtesy</a:t>
            </a:r>
            <a:r>
              <a:rPr lang="es-ES" sz="1400" dirty="0" smtClean="0"/>
              <a:t> of Tom </a:t>
            </a:r>
            <a:r>
              <a:rPr lang="es-ES" sz="1400" dirty="0" err="1" smtClean="0"/>
              <a:t>O’Reilly</a:t>
            </a:r>
            <a:r>
              <a:rPr lang="es-ES" sz="1400" dirty="0" smtClean="0"/>
              <a:t> </a:t>
            </a:r>
            <a:r>
              <a:rPr lang="es-ES" sz="1400" dirty="0" err="1" smtClean="0"/>
              <a:t>from</a:t>
            </a:r>
            <a:r>
              <a:rPr lang="es-ES" sz="1400" dirty="0" smtClean="0"/>
              <a:t> MBARI</a:t>
            </a:r>
            <a:endParaRPr lang="es-ES" sz="140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76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6" descr="instrumen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341938"/>
            <a:ext cx="14160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0" name="Picture 6" descr="instrumen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5297488"/>
            <a:ext cx="141605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Text Box 4"/>
          <p:cNvSpPr txBox="1">
            <a:spLocks noChangeArrowheads="1"/>
          </p:cNvSpPr>
          <p:nvPr/>
        </p:nvSpPr>
        <p:spPr bwMode="auto">
          <a:xfrm>
            <a:off x="17463" y="5495925"/>
            <a:ext cx="928437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 dirty="0" smtClean="0">
                <a:cs typeface="Arial" charset="0"/>
              </a:rPr>
              <a:t>Brand X</a:t>
            </a:r>
            <a:endParaRPr lang="es-ES" sz="1600" dirty="0">
              <a:cs typeface="Arial" charset="0"/>
            </a:endParaRPr>
          </a:p>
        </p:txBody>
      </p:sp>
      <p:sp>
        <p:nvSpPr>
          <p:cNvPr id="171012" name="Text Box 5"/>
          <p:cNvSpPr txBox="1">
            <a:spLocks noChangeArrowheads="1"/>
          </p:cNvSpPr>
          <p:nvPr/>
        </p:nvSpPr>
        <p:spPr bwMode="auto">
          <a:xfrm>
            <a:off x="6010275" y="5495925"/>
            <a:ext cx="918619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 dirty="0" smtClean="0">
                <a:cs typeface="Arial" charset="0"/>
              </a:rPr>
              <a:t>Brand Y</a:t>
            </a:r>
            <a:endParaRPr lang="es-ES" sz="1600" dirty="0">
              <a:cs typeface="Arial" charset="0"/>
            </a:endParaRPr>
          </a:p>
        </p:txBody>
      </p:sp>
      <p:grpSp>
        <p:nvGrpSpPr>
          <p:cNvPr id="171013" name="Group 6"/>
          <p:cNvGrpSpPr>
            <a:grpSpLocks/>
          </p:cNvGrpSpPr>
          <p:nvPr/>
        </p:nvGrpSpPr>
        <p:grpSpPr bwMode="auto">
          <a:xfrm>
            <a:off x="506413" y="2973388"/>
            <a:ext cx="1447800" cy="1600200"/>
            <a:chOff x="672" y="576"/>
            <a:chExt cx="912" cy="1008"/>
          </a:xfrm>
        </p:grpSpPr>
        <p:sp>
          <p:nvSpPr>
            <p:cNvPr id="65543" name="Rectangle 7"/>
            <p:cNvSpPr>
              <a:spLocks noChangeArrowheads="1"/>
            </p:cNvSpPr>
            <p:nvPr/>
          </p:nvSpPr>
          <p:spPr bwMode="auto">
            <a:xfrm>
              <a:off x="672" y="816"/>
              <a:ext cx="912" cy="7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buFont typeface="Times New Roman" pitchFamily="16" charset="0"/>
                <a:buNone/>
                <a:defRPr/>
              </a:pPr>
              <a:r>
                <a:rPr lang="es-ES" dirty="0">
                  <a:latin typeface="Times New Roman" pitchFamily="16" charset="0"/>
                  <a:ea typeface="Arial" charset="0"/>
                  <a:cs typeface="Arial" charset="0"/>
                </a:rPr>
                <a:t>Driver</a:t>
              </a:r>
            </a:p>
            <a:p>
              <a:pPr algn="ctr">
                <a:defRPr/>
              </a:pPr>
              <a:r>
                <a:rPr lang="es-ES" dirty="0" smtClean="0">
                  <a:latin typeface="Times New Roman" pitchFamily="16" charset="0"/>
                  <a:ea typeface="Arial" charset="0"/>
                  <a:cs typeface="Arial" charset="0"/>
                </a:rPr>
                <a:t>Brand X</a:t>
              </a:r>
              <a:endParaRPr lang="es-ES" dirty="0">
                <a:latin typeface="Times New Roman" pitchFamily="16" charset="0"/>
                <a:ea typeface="Arial" charset="0"/>
                <a:cs typeface="Arial" charset="0"/>
              </a:endParaRPr>
            </a:p>
            <a:p>
              <a:pPr algn="ctr">
                <a:buFont typeface="Times New Roman" pitchFamily="16" charset="0"/>
                <a:buNone/>
                <a:defRPr/>
              </a:pPr>
              <a:endParaRPr lang="es-ES" dirty="0">
                <a:latin typeface="Times New Roman" pitchFamily="16" charset="0"/>
                <a:ea typeface="Arial" charset="0"/>
                <a:cs typeface="Arial" charset="0"/>
              </a:endParaRPr>
            </a:p>
          </p:txBody>
        </p:sp>
        <p:sp>
          <p:nvSpPr>
            <p:cNvPr id="65544" name="Rectangle 8"/>
            <p:cNvSpPr>
              <a:spLocks noChangeArrowheads="1"/>
            </p:cNvSpPr>
            <p:nvPr/>
          </p:nvSpPr>
          <p:spPr bwMode="auto">
            <a:xfrm>
              <a:off x="672" y="576"/>
              <a:ext cx="912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buFont typeface="Times New Roman" pitchFamily="16" charset="0"/>
                <a:buNone/>
                <a:defRPr/>
              </a:pPr>
              <a:r>
                <a:rPr lang="es-ES" dirty="0" err="1" smtClean="0">
                  <a:latin typeface="Times New Roman" pitchFamily="16" charset="0"/>
                  <a:ea typeface="Arial" charset="0"/>
                  <a:cs typeface="Arial" charset="0"/>
                </a:rPr>
                <a:t>Std</a:t>
              </a:r>
              <a:r>
                <a:rPr lang="es-ES" dirty="0" smtClean="0">
                  <a:latin typeface="Times New Roman" pitchFamily="16" charset="0"/>
                  <a:ea typeface="Arial" charset="0"/>
                  <a:cs typeface="Arial" charset="0"/>
                </a:rPr>
                <a:t>. Interface</a:t>
              </a:r>
              <a:endParaRPr lang="es-ES" dirty="0">
                <a:latin typeface="Times New Roman" pitchFamily="16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71014" name="Group 9"/>
          <p:cNvGrpSpPr>
            <a:grpSpLocks/>
          </p:cNvGrpSpPr>
          <p:nvPr/>
        </p:nvGrpSpPr>
        <p:grpSpPr bwMode="auto">
          <a:xfrm>
            <a:off x="6781800" y="2982913"/>
            <a:ext cx="1447800" cy="1600200"/>
            <a:chOff x="672" y="576"/>
            <a:chExt cx="912" cy="1008"/>
          </a:xfrm>
        </p:grpSpPr>
        <p:sp>
          <p:nvSpPr>
            <p:cNvPr id="65546" name="Rectangle 10"/>
            <p:cNvSpPr>
              <a:spLocks noChangeArrowheads="1"/>
            </p:cNvSpPr>
            <p:nvPr/>
          </p:nvSpPr>
          <p:spPr bwMode="auto">
            <a:xfrm>
              <a:off x="672" y="816"/>
              <a:ext cx="912" cy="768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buFont typeface="Times New Roman" pitchFamily="16" charset="0"/>
                <a:buNone/>
                <a:defRPr/>
              </a:pPr>
              <a:r>
                <a:rPr lang="es-ES" dirty="0">
                  <a:latin typeface="Times New Roman" pitchFamily="16" charset="0"/>
                  <a:ea typeface="Arial" charset="0"/>
                  <a:cs typeface="Arial" charset="0"/>
                </a:rPr>
                <a:t>Driver</a:t>
              </a:r>
            </a:p>
            <a:p>
              <a:pPr algn="ctr">
                <a:buFont typeface="Times New Roman" pitchFamily="16" charset="0"/>
                <a:buNone/>
                <a:defRPr/>
              </a:pPr>
              <a:r>
                <a:rPr lang="es-ES" dirty="0" smtClean="0">
                  <a:latin typeface="Times New Roman" pitchFamily="16" charset="0"/>
                  <a:ea typeface="Arial" charset="0"/>
                  <a:cs typeface="Arial" charset="0"/>
                </a:rPr>
                <a:t>Brand Y</a:t>
              </a:r>
              <a:endParaRPr lang="es-ES" dirty="0">
                <a:latin typeface="Times New Roman" pitchFamily="16" charset="0"/>
                <a:ea typeface="Arial" charset="0"/>
                <a:cs typeface="Arial" charset="0"/>
              </a:endParaRPr>
            </a:p>
          </p:txBody>
        </p:sp>
        <p:sp>
          <p:nvSpPr>
            <p:cNvPr id="65547" name="Rectangle 11"/>
            <p:cNvSpPr>
              <a:spLocks noChangeArrowheads="1"/>
            </p:cNvSpPr>
            <p:nvPr/>
          </p:nvSpPr>
          <p:spPr bwMode="auto">
            <a:xfrm>
              <a:off x="672" y="576"/>
              <a:ext cx="912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buFont typeface="Times New Roman" pitchFamily="16" charset="0"/>
                <a:buNone/>
                <a:defRPr/>
              </a:pPr>
              <a:r>
                <a:rPr lang="es-ES" dirty="0" err="1" smtClean="0">
                  <a:latin typeface="Times New Roman" pitchFamily="16" charset="0"/>
                  <a:ea typeface="Arial" charset="0"/>
                  <a:cs typeface="Arial" charset="0"/>
                </a:rPr>
                <a:t>Std</a:t>
              </a:r>
              <a:r>
                <a:rPr lang="es-ES" dirty="0" smtClean="0">
                  <a:latin typeface="Times New Roman" pitchFamily="16" charset="0"/>
                  <a:ea typeface="Arial" charset="0"/>
                  <a:cs typeface="Arial" charset="0"/>
                </a:rPr>
                <a:t>. </a:t>
              </a:r>
              <a:r>
                <a:rPr lang="es-ES" dirty="0" err="1" smtClean="0">
                  <a:latin typeface="Times New Roman" pitchFamily="16" charset="0"/>
                  <a:ea typeface="Arial" charset="0"/>
                  <a:cs typeface="Arial" charset="0"/>
                </a:rPr>
                <a:t>Inteface</a:t>
              </a:r>
              <a:endParaRPr lang="es-ES" dirty="0">
                <a:latin typeface="Times New Roman" pitchFamily="16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066800" y="1182688"/>
            <a:ext cx="2514600" cy="1600200"/>
            <a:chOff x="672" y="672"/>
            <a:chExt cx="1584" cy="1008"/>
          </a:xfrm>
        </p:grpSpPr>
        <p:sp>
          <p:nvSpPr>
            <p:cNvPr id="171044" name="Line 13"/>
            <p:cNvSpPr>
              <a:spLocks noChangeShapeType="1"/>
            </p:cNvSpPr>
            <p:nvPr/>
          </p:nvSpPr>
          <p:spPr bwMode="auto">
            <a:xfrm flipH="1">
              <a:off x="672" y="672"/>
              <a:ext cx="1584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1045" name="Text Box 14"/>
            <p:cNvSpPr txBox="1">
              <a:spLocks noChangeArrowheads="1"/>
            </p:cNvSpPr>
            <p:nvPr/>
          </p:nvSpPr>
          <p:spPr bwMode="auto">
            <a:xfrm rot="-1966070">
              <a:off x="817" y="1055"/>
              <a:ext cx="7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800">
                  <a:cs typeface="Arial" charset="0"/>
                </a:rPr>
                <a:t>“getData”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762000" y="4535488"/>
            <a:ext cx="517525" cy="838200"/>
            <a:chOff x="480" y="2784"/>
            <a:chExt cx="326" cy="528"/>
          </a:xfrm>
        </p:grpSpPr>
        <p:sp>
          <p:nvSpPr>
            <p:cNvPr id="171042" name="Line 16"/>
            <p:cNvSpPr>
              <a:spLocks noChangeShapeType="1"/>
            </p:cNvSpPr>
            <p:nvPr/>
          </p:nvSpPr>
          <p:spPr bwMode="auto">
            <a:xfrm>
              <a:off x="768" y="2784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1043" name="Text Box 17"/>
            <p:cNvSpPr txBox="1">
              <a:spLocks noChangeArrowheads="1"/>
            </p:cNvSpPr>
            <p:nvPr/>
          </p:nvSpPr>
          <p:spPr bwMode="auto">
            <a:xfrm>
              <a:off x="480" y="2976"/>
              <a:ext cx="32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800">
                  <a:cs typeface="Arial" charset="0"/>
                </a:rPr>
                <a:t>“ts”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6400800" y="4535488"/>
            <a:ext cx="1081088" cy="838200"/>
            <a:chOff x="4032" y="2784"/>
            <a:chExt cx="681" cy="528"/>
          </a:xfrm>
        </p:grpSpPr>
        <p:sp>
          <p:nvSpPr>
            <p:cNvPr id="171040" name="Line 19"/>
            <p:cNvSpPr>
              <a:spLocks noChangeShapeType="1"/>
            </p:cNvSpPr>
            <p:nvPr/>
          </p:nvSpPr>
          <p:spPr bwMode="auto">
            <a:xfrm>
              <a:off x="4656" y="2784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1041" name="Text Box 20"/>
            <p:cNvSpPr txBox="1">
              <a:spLocks noChangeArrowheads="1"/>
            </p:cNvSpPr>
            <p:nvPr/>
          </p:nvSpPr>
          <p:spPr bwMode="auto">
            <a:xfrm>
              <a:off x="4032" y="2976"/>
              <a:ext cx="68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800">
                  <a:cs typeface="Arial" charset="0"/>
                </a:rPr>
                <a:t>“sample”</a:t>
              </a:r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1447800" y="4527550"/>
            <a:ext cx="366713" cy="1828800"/>
            <a:chOff x="912" y="2779"/>
            <a:chExt cx="231" cy="1152"/>
          </a:xfrm>
        </p:grpSpPr>
        <p:sp>
          <p:nvSpPr>
            <p:cNvPr id="171038" name="Text Box 22"/>
            <p:cNvSpPr txBox="1">
              <a:spLocks noChangeArrowheads="1"/>
            </p:cNvSpPr>
            <p:nvPr/>
          </p:nvSpPr>
          <p:spPr bwMode="auto">
            <a:xfrm rot="-5400000">
              <a:off x="500" y="3287"/>
              <a:ext cx="1152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>
                  <a:latin typeface="Courier New" charset="0"/>
                  <a:cs typeface="Arial" charset="0"/>
                </a:rPr>
                <a:t>“Oct-22-2008 32.3 -.02 9.1”</a:t>
              </a:r>
            </a:p>
          </p:txBody>
        </p:sp>
        <p:sp>
          <p:nvSpPr>
            <p:cNvPr id="171039" name="Line 23"/>
            <p:cNvSpPr>
              <a:spLocks noChangeShapeType="1"/>
            </p:cNvSpPr>
            <p:nvPr/>
          </p:nvSpPr>
          <p:spPr bwMode="auto">
            <a:xfrm>
              <a:off x="912" y="2784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7620000" y="4535488"/>
            <a:ext cx="342900" cy="1504950"/>
            <a:chOff x="4800" y="2784"/>
            <a:chExt cx="216" cy="948"/>
          </a:xfrm>
        </p:grpSpPr>
        <p:sp>
          <p:nvSpPr>
            <p:cNvPr id="171036" name="Line 25"/>
            <p:cNvSpPr>
              <a:spLocks noChangeShapeType="1"/>
            </p:cNvSpPr>
            <p:nvPr/>
          </p:nvSpPr>
          <p:spPr bwMode="auto">
            <a:xfrm>
              <a:off x="4800" y="2784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1037" name="Text Box 26"/>
            <p:cNvSpPr txBox="1">
              <a:spLocks noChangeArrowheads="1"/>
            </p:cNvSpPr>
            <p:nvPr/>
          </p:nvSpPr>
          <p:spPr bwMode="auto">
            <a:xfrm rot="5400000">
              <a:off x="4475" y="3190"/>
              <a:ext cx="948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800">
                  <a:latin typeface="Webdings" charset="0"/>
                  <a:cs typeface="Arial" charset="0"/>
                </a:rPr>
                <a:t>abcd efghij kl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5181600" y="1411288"/>
            <a:ext cx="2286000" cy="1447800"/>
            <a:chOff x="3264" y="816"/>
            <a:chExt cx="1440" cy="912"/>
          </a:xfrm>
        </p:grpSpPr>
        <p:sp>
          <p:nvSpPr>
            <p:cNvPr id="171034" name="Line 28"/>
            <p:cNvSpPr>
              <a:spLocks noChangeShapeType="1"/>
            </p:cNvSpPr>
            <p:nvPr/>
          </p:nvSpPr>
          <p:spPr bwMode="auto">
            <a:xfrm>
              <a:off x="3264" y="816"/>
              <a:ext cx="144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lg" len="lg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1035" name="Text Box 29"/>
            <p:cNvSpPr txBox="1">
              <a:spLocks noChangeArrowheads="1"/>
            </p:cNvSpPr>
            <p:nvPr/>
          </p:nvSpPr>
          <p:spPr bwMode="auto">
            <a:xfrm rot="1789677">
              <a:off x="3405" y="1199"/>
              <a:ext cx="72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800">
                  <a:cs typeface="Arial" charset="0"/>
                </a:rPr>
                <a:t>“getData”</a:t>
              </a:r>
            </a:p>
          </p:txBody>
        </p:sp>
      </p:grpSp>
      <p:pic>
        <p:nvPicPr>
          <p:cNvPr id="14351" name="Picture 31" descr="j01953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760413"/>
            <a:ext cx="1273175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68" name="Text Box 32"/>
          <p:cNvSpPr txBox="1">
            <a:spLocks noChangeArrowheads="1"/>
          </p:cNvSpPr>
          <p:nvPr/>
        </p:nvSpPr>
        <p:spPr bwMode="auto">
          <a:xfrm rot="-2040716">
            <a:off x="1827213" y="2079625"/>
            <a:ext cx="2241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000">
                <a:latin typeface="Courier New" charset="0"/>
                <a:cs typeface="Arial" charset="0"/>
              </a:rPr>
              <a:t>“Oct-22-2008 32.3 -.02 9.1”</a:t>
            </a:r>
          </a:p>
        </p:txBody>
      </p:sp>
      <p:sp>
        <p:nvSpPr>
          <p:cNvPr id="65569" name="Text Box 33"/>
          <p:cNvSpPr txBox="1">
            <a:spLocks noChangeArrowheads="1"/>
          </p:cNvSpPr>
          <p:nvPr/>
        </p:nvSpPr>
        <p:spPr bwMode="auto">
          <a:xfrm rot="-2036001">
            <a:off x="1844413" y="2218021"/>
            <a:ext cx="2372254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dirty="0">
                <a:cs typeface="Arial" charset="0"/>
              </a:rPr>
              <a:t>+ </a:t>
            </a:r>
            <a:r>
              <a:rPr lang="es-ES" sz="1800" dirty="0" err="1" smtClean="0">
                <a:cs typeface="Arial" charset="0"/>
              </a:rPr>
              <a:t>parsing</a:t>
            </a:r>
            <a:r>
              <a:rPr lang="es-ES" sz="1800" dirty="0" smtClean="0">
                <a:cs typeface="Arial" charset="0"/>
              </a:rPr>
              <a:t> </a:t>
            </a:r>
            <a:r>
              <a:rPr lang="es-ES" sz="1800" dirty="0" err="1" smtClean="0">
                <a:cs typeface="Arial" charset="0"/>
              </a:rPr>
              <a:t>instructions</a:t>
            </a:r>
            <a:endParaRPr lang="es-ES" sz="1800" dirty="0">
              <a:cs typeface="Arial" charset="0"/>
            </a:endParaRPr>
          </a:p>
        </p:txBody>
      </p:sp>
      <p:sp>
        <p:nvSpPr>
          <p:cNvPr id="65570" name="Text Box 34"/>
          <p:cNvSpPr txBox="1">
            <a:spLocks noChangeArrowheads="1"/>
          </p:cNvSpPr>
          <p:nvPr/>
        </p:nvSpPr>
        <p:spPr bwMode="auto">
          <a:xfrm rot="2010724">
            <a:off x="5536935" y="1684621"/>
            <a:ext cx="2372254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dirty="0">
                <a:cs typeface="Arial" charset="0"/>
              </a:rPr>
              <a:t>+ </a:t>
            </a:r>
            <a:r>
              <a:rPr lang="es-ES" sz="1800" dirty="0" err="1">
                <a:cs typeface="Arial" charset="0"/>
              </a:rPr>
              <a:t>parsing</a:t>
            </a:r>
            <a:r>
              <a:rPr lang="es-ES" sz="1800" dirty="0">
                <a:cs typeface="Arial" charset="0"/>
              </a:rPr>
              <a:t> </a:t>
            </a:r>
            <a:r>
              <a:rPr lang="es-ES" sz="1800" dirty="0" err="1">
                <a:cs typeface="Arial" charset="0"/>
              </a:rPr>
              <a:t>instructions</a:t>
            </a:r>
            <a:endParaRPr lang="es-ES" sz="1800" dirty="0">
              <a:cs typeface="Arial" charset="0"/>
            </a:endParaRPr>
          </a:p>
        </p:txBody>
      </p:sp>
      <p:sp>
        <p:nvSpPr>
          <p:cNvPr id="65571" name="Text Box 35"/>
          <p:cNvSpPr txBox="1">
            <a:spLocks noChangeArrowheads="1"/>
          </p:cNvSpPr>
          <p:nvPr/>
        </p:nvSpPr>
        <p:spPr bwMode="auto">
          <a:xfrm rot="1955943">
            <a:off x="6157913" y="1638300"/>
            <a:ext cx="153352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800">
                <a:latin typeface="Webdings" charset="0"/>
                <a:cs typeface="Arial" charset="0"/>
              </a:rPr>
              <a:t>abcd efghij kl</a:t>
            </a:r>
          </a:p>
        </p:txBody>
      </p:sp>
      <p:pic>
        <p:nvPicPr>
          <p:cNvPr id="65572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508000"/>
            <a:ext cx="15668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1524000" y="1395413"/>
            <a:ext cx="2454275" cy="1447800"/>
            <a:chOff x="960" y="816"/>
            <a:chExt cx="1546" cy="912"/>
          </a:xfrm>
        </p:grpSpPr>
        <p:sp>
          <p:nvSpPr>
            <p:cNvPr id="171032" name="Line 38"/>
            <p:cNvSpPr>
              <a:spLocks noChangeShapeType="1"/>
            </p:cNvSpPr>
            <p:nvPr/>
          </p:nvSpPr>
          <p:spPr bwMode="auto">
            <a:xfrm flipH="1">
              <a:off x="960" y="816"/>
              <a:ext cx="144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1033" name="Text Box 39"/>
            <p:cNvSpPr txBox="1">
              <a:spLocks noChangeArrowheads="1"/>
            </p:cNvSpPr>
            <p:nvPr/>
          </p:nvSpPr>
          <p:spPr bwMode="auto">
            <a:xfrm rot="-1977760">
              <a:off x="1248" y="1152"/>
              <a:ext cx="12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s-ES" sz="1800">
                <a:cs typeface="Arial" charset="0"/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5334000" y="1182688"/>
            <a:ext cx="2530475" cy="1600200"/>
            <a:chOff x="3360" y="672"/>
            <a:chExt cx="1594" cy="1008"/>
          </a:xfrm>
        </p:grpSpPr>
        <p:sp>
          <p:nvSpPr>
            <p:cNvPr id="171030" name="Line 41"/>
            <p:cNvSpPr>
              <a:spLocks noChangeShapeType="1"/>
            </p:cNvSpPr>
            <p:nvPr/>
          </p:nvSpPr>
          <p:spPr bwMode="auto">
            <a:xfrm>
              <a:off x="3360" y="672"/>
              <a:ext cx="1584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71031" name="Text Box 42"/>
            <p:cNvSpPr txBox="1">
              <a:spLocks noChangeArrowheads="1"/>
            </p:cNvSpPr>
            <p:nvPr/>
          </p:nvSpPr>
          <p:spPr bwMode="auto">
            <a:xfrm rot="2053658">
              <a:off x="3696" y="1056"/>
              <a:ext cx="12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s-ES" sz="1800">
                <a:cs typeface="Arial" charset="0"/>
              </a:endParaRPr>
            </a:p>
          </p:txBody>
        </p:sp>
      </p:grp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262188" y="3260725"/>
            <a:ext cx="37052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1200" dirty="0" smtClean="0"/>
              <a:t>Driver </a:t>
            </a:r>
            <a:r>
              <a:rPr lang="es-ES" sz="1200" dirty="0" err="1" smtClean="0"/>
              <a:t>will</a:t>
            </a:r>
            <a:r>
              <a:rPr lang="es-ES" sz="1200" dirty="0" smtClean="0"/>
              <a:t> </a:t>
            </a:r>
            <a:r>
              <a:rPr lang="es-ES" sz="1200" dirty="0" err="1" smtClean="0"/>
              <a:t>translate</a:t>
            </a:r>
            <a:r>
              <a:rPr lang="es-ES" sz="1200" dirty="0" smtClean="0"/>
              <a:t> </a:t>
            </a:r>
            <a:r>
              <a:rPr lang="es-ES" sz="1200" dirty="0" err="1" smtClean="0"/>
              <a:t>from</a:t>
            </a:r>
            <a:r>
              <a:rPr lang="es-ES" sz="1200" dirty="0" smtClean="0"/>
              <a:t> </a:t>
            </a:r>
            <a:r>
              <a:rPr lang="es-ES" sz="1200" dirty="0" err="1" smtClean="0"/>
              <a:t>propietary</a:t>
            </a:r>
            <a:r>
              <a:rPr lang="es-ES" sz="1200" dirty="0" smtClean="0"/>
              <a:t> </a:t>
            </a:r>
            <a:r>
              <a:rPr lang="es-ES" sz="1200" dirty="0" err="1" smtClean="0"/>
              <a:t>protocol</a:t>
            </a:r>
            <a:r>
              <a:rPr lang="es-ES" sz="1200" dirty="0" smtClean="0"/>
              <a:t>, </a:t>
            </a:r>
            <a:r>
              <a:rPr lang="es-ES" sz="1200" dirty="0" err="1" smtClean="0"/>
              <a:t>to</a:t>
            </a:r>
            <a:r>
              <a:rPr lang="es-ES" sz="1200" dirty="0" smtClean="0"/>
              <a:t> and </a:t>
            </a:r>
            <a:r>
              <a:rPr lang="es-ES" sz="1200" dirty="0" err="1" smtClean="0"/>
              <a:t>standard</a:t>
            </a:r>
            <a:r>
              <a:rPr lang="es-ES" sz="1200" dirty="0" smtClean="0"/>
              <a:t> </a:t>
            </a:r>
            <a:r>
              <a:rPr lang="es-ES" sz="1200" dirty="0" err="1" smtClean="0"/>
              <a:t>protocol</a:t>
            </a:r>
            <a:endParaRPr lang="es-ES" sz="1200" dirty="0"/>
          </a:p>
          <a:p>
            <a:pPr eaLnBrk="1" hangingPunct="1"/>
            <a:endParaRPr lang="es-ES" sz="1200" dirty="0"/>
          </a:p>
          <a:p>
            <a:pPr eaLnBrk="1" hangingPunct="1"/>
            <a:r>
              <a:rPr lang="es-ES" sz="1200" b="1" dirty="0" smtClean="0"/>
              <a:t>Pros</a:t>
            </a:r>
            <a:r>
              <a:rPr lang="es-ES" sz="1200" dirty="0" smtClean="0"/>
              <a:t>: </a:t>
            </a:r>
            <a:r>
              <a:rPr lang="es-ES" sz="1200" dirty="0" err="1" smtClean="0"/>
              <a:t>Any</a:t>
            </a:r>
            <a:r>
              <a:rPr lang="es-ES" sz="1200" dirty="0" smtClean="0"/>
              <a:t> </a:t>
            </a:r>
            <a:r>
              <a:rPr lang="es-ES" sz="1200" dirty="0" err="1" smtClean="0"/>
              <a:t>instrument</a:t>
            </a:r>
            <a:r>
              <a:rPr lang="es-ES" sz="1200" dirty="0" smtClean="0"/>
              <a:t> can be </a:t>
            </a:r>
            <a:r>
              <a:rPr lang="es-ES" sz="1200" dirty="0" err="1" smtClean="0"/>
              <a:t>integrated</a:t>
            </a:r>
            <a:r>
              <a:rPr lang="es-ES" sz="1200" dirty="0" smtClean="0"/>
              <a:t> </a:t>
            </a:r>
            <a:r>
              <a:rPr lang="es-ES" sz="1200" dirty="0" err="1" smtClean="0"/>
              <a:t>if</a:t>
            </a:r>
            <a:r>
              <a:rPr lang="es-ES" sz="1200" dirty="0" smtClean="0"/>
              <a:t> </a:t>
            </a:r>
            <a:r>
              <a:rPr lang="es-ES" sz="1200" dirty="0" err="1" smtClean="0"/>
              <a:t>the</a:t>
            </a:r>
            <a:r>
              <a:rPr lang="es-ES" sz="1200" dirty="0" smtClean="0"/>
              <a:t> driver </a:t>
            </a:r>
            <a:r>
              <a:rPr lang="es-ES" sz="1200" dirty="0" err="1" smtClean="0"/>
              <a:t>exists</a:t>
            </a:r>
            <a:r>
              <a:rPr lang="es-ES" sz="1200" dirty="0" smtClean="0"/>
              <a:t>.</a:t>
            </a:r>
          </a:p>
          <a:p>
            <a:pPr eaLnBrk="1" hangingPunct="1"/>
            <a:endParaRPr lang="es-ES" sz="1200" dirty="0"/>
          </a:p>
          <a:p>
            <a:pPr eaLnBrk="1" hangingPunct="1"/>
            <a:r>
              <a:rPr lang="es-ES" sz="1200" b="1" dirty="0" err="1" smtClean="0"/>
              <a:t>Const</a:t>
            </a:r>
            <a:r>
              <a:rPr lang="es-ES" sz="1200" dirty="0" err="1" smtClean="0"/>
              <a:t>:If</a:t>
            </a:r>
            <a:r>
              <a:rPr lang="es-ES" sz="1200" dirty="0" smtClean="0"/>
              <a:t> </a:t>
            </a:r>
            <a:r>
              <a:rPr lang="es-ES" sz="1200" dirty="0" err="1" smtClean="0"/>
              <a:t>the</a:t>
            </a:r>
            <a:r>
              <a:rPr lang="es-ES" sz="1200" dirty="0" smtClean="0"/>
              <a:t> driver </a:t>
            </a:r>
            <a:r>
              <a:rPr lang="es-ES" sz="1200" dirty="0" err="1" smtClean="0"/>
              <a:t>doesn’t</a:t>
            </a:r>
            <a:r>
              <a:rPr lang="es-ES" sz="1200" dirty="0" smtClean="0"/>
              <a:t> </a:t>
            </a:r>
            <a:r>
              <a:rPr lang="es-ES" sz="1200" dirty="0" err="1" smtClean="0"/>
              <a:t>exist</a:t>
            </a:r>
            <a:r>
              <a:rPr lang="es-ES" sz="1200" dirty="0" smtClean="0"/>
              <a:t>, a </a:t>
            </a:r>
            <a:r>
              <a:rPr lang="es-ES" sz="1200" dirty="0" err="1" smtClean="0"/>
              <a:t>specific</a:t>
            </a:r>
            <a:r>
              <a:rPr lang="es-ES" sz="1200" dirty="0" smtClean="0"/>
              <a:t> driver </a:t>
            </a:r>
            <a:r>
              <a:rPr lang="es-ES" sz="1200" dirty="0" err="1" smtClean="0"/>
              <a:t>for</a:t>
            </a:r>
            <a:r>
              <a:rPr lang="es-ES" sz="1200" dirty="0" smtClean="0"/>
              <a:t>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instrument</a:t>
            </a:r>
            <a:r>
              <a:rPr lang="es-ES" sz="1200" dirty="0" smtClean="0"/>
              <a:t> and </a:t>
            </a:r>
            <a:r>
              <a:rPr lang="es-ES" sz="1200" dirty="0" err="1" smtClean="0"/>
              <a:t>platform</a:t>
            </a:r>
            <a:r>
              <a:rPr lang="es-ES" sz="1200" dirty="0" smtClean="0"/>
              <a:t> </a:t>
            </a:r>
            <a:r>
              <a:rPr lang="es-ES" sz="1200" dirty="0" err="1" smtClean="0"/>
              <a:t>have</a:t>
            </a:r>
            <a:r>
              <a:rPr lang="es-ES" sz="1200" dirty="0" smtClean="0"/>
              <a:t> </a:t>
            </a:r>
            <a:r>
              <a:rPr lang="es-ES" sz="1200" dirty="0" err="1" smtClean="0"/>
              <a:t>to</a:t>
            </a:r>
            <a:r>
              <a:rPr lang="es-ES" sz="1200" dirty="0" smtClean="0"/>
              <a:t> be </a:t>
            </a:r>
            <a:r>
              <a:rPr lang="es-ES" sz="1200" dirty="0" err="1" smtClean="0"/>
              <a:t>developed</a:t>
            </a:r>
            <a:r>
              <a:rPr lang="es-ES" sz="1200" dirty="0" smtClean="0"/>
              <a:t> and </a:t>
            </a:r>
            <a:r>
              <a:rPr lang="es-ES" sz="1200" dirty="0" err="1" smtClean="0"/>
              <a:t>integrated</a:t>
            </a:r>
            <a:r>
              <a:rPr lang="es-ES" sz="1200" dirty="0" smtClean="0"/>
              <a:t> </a:t>
            </a:r>
            <a:r>
              <a:rPr lang="es-ES" sz="1200" dirty="0" err="1" smtClean="0"/>
              <a:t>on</a:t>
            </a:r>
            <a:r>
              <a:rPr lang="es-ES" sz="1200" dirty="0" smtClean="0"/>
              <a:t> </a:t>
            </a:r>
            <a:r>
              <a:rPr lang="es-ES" sz="1200" dirty="0" err="1" smtClean="0"/>
              <a:t>the</a:t>
            </a:r>
            <a:r>
              <a:rPr lang="es-ES" sz="1200" dirty="0" smtClean="0"/>
              <a:t> </a:t>
            </a:r>
            <a:r>
              <a:rPr lang="es-ES" sz="1200" dirty="0" err="1" smtClean="0"/>
              <a:t>platform</a:t>
            </a:r>
            <a:r>
              <a:rPr lang="es-ES" sz="1200" dirty="0" smtClean="0"/>
              <a:t>.</a:t>
            </a:r>
          </a:p>
          <a:p>
            <a:pPr algn="ctr" eaLnBrk="1" hangingPunct="1"/>
            <a:endParaRPr lang="es-ES" sz="1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2267744" y="6237312"/>
            <a:ext cx="421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Question</a:t>
            </a:r>
            <a:r>
              <a:rPr lang="es-ES" b="1" dirty="0"/>
              <a:t>: Can </a:t>
            </a:r>
            <a:r>
              <a:rPr lang="es-ES" b="1" dirty="0" err="1"/>
              <a:t>there</a:t>
            </a:r>
            <a:r>
              <a:rPr lang="es-ES" b="1" dirty="0"/>
              <a:t> be a universal driver?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-75719" y="6597352"/>
            <a:ext cx="2919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Courtesy</a:t>
            </a:r>
            <a:r>
              <a:rPr lang="es-ES" sz="1400" dirty="0" smtClean="0"/>
              <a:t> of Tom </a:t>
            </a:r>
            <a:r>
              <a:rPr lang="es-ES" sz="1400" dirty="0" err="1" smtClean="0"/>
              <a:t>O’Reilly</a:t>
            </a:r>
            <a:r>
              <a:rPr lang="es-ES" sz="1400" dirty="0" smtClean="0"/>
              <a:t> </a:t>
            </a:r>
            <a:r>
              <a:rPr lang="es-ES" sz="1400" dirty="0" err="1" smtClean="0"/>
              <a:t>from</a:t>
            </a:r>
            <a:r>
              <a:rPr lang="es-ES" sz="1400" dirty="0" smtClean="0"/>
              <a:t> MBARI</a:t>
            </a:r>
            <a:endParaRPr lang="es-ES" sz="14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6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5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5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5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5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5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68" grpId="0"/>
      <p:bldP spid="65569" grpId="0"/>
      <p:bldP spid="65570" grpId="0"/>
      <p:bldP spid="65571" grpId="0"/>
      <p:bldP spid="53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9513" y="1556792"/>
            <a:ext cx="87849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 smtClean="0"/>
              <a:t>Questions</a:t>
            </a:r>
            <a:r>
              <a:rPr lang="es-ES" sz="2000" b="1" dirty="0" smtClean="0"/>
              <a:t>:</a:t>
            </a:r>
          </a:p>
          <a:p>
            <a:pPr marL="342900" indent="-342900">
              <a:buFontTx/>
              <a:buChar char="-"/>
            </a:pPr>
            <a:r>
              <a:rPr lang="es-ES" sz="2000" b="1" dirty="0" smtClean="0"/>
              <a:t>Can </a:t>
            </a:r>
            <a:r>
              <a:rPr lang="es-ES" sz="2000" b="1" dirty="0" err="1" smtClean="0"/>
              <a:t>all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the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instruments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have</a:t>
            </a:r>
            <a:r>
              <a:rPr lang="es-ES" sz="2000" b="1" dirty="0" smtClean="0"/>
              <a:t> a </a:t>
            </a:r>
            <a:r>
              <a:rPr lang="es-ES" sz="2000" b="1" dirty="0" err="1" smtClean="0"/>
              <a:t>standard</a:t>
            </a:r>
            <a:r>
              <a:rPr lang="es-ES" sz="2000" b="1" dirty="0" smtClean="0"/>
              <a:t> interface </a:t>
            </a:r>
            <a:r>
              <a:rPr lang="es-ES" sz="2000" b="1" dirty="0" err="1" smtClean="0"/>
              <a:t>protocol</a:t>
            </a:r>
            <a:r>
              <a:rPr lang="es-ES" sz="2000" b="1" dirty="0" smtClean="0"/>
              <a:t>?	</a:t>
            </a:r>
          </a:p>
          <a:p>
            <a:pPr marL="800100" lvl="1" indent="-342900">
              <a:buFontTx/>
              <a:buChar char="-"/>
            </a:pPr>
            <a:r>
              <a:rPr lang="es-ES" sz="2000" b="1" dirty="0" err="1"/>
              <a:t>Our</a:t>
            </a:r>
            <a:r>
              <a:rPr lang="es-ES" sz="2000" b="1" dirty="0"/>
              <a:t> </a:t>
            </a:r>
            <a:r>
              <a:rPr lang="es-ES" sz="2000" b="1" dirty="0" err="1"/>
              <a:t>experience</a:t>
            </a:r>
            <a:r>
              <a:rPr lang="es-ES" sz="2000" b="1" dirty="0"/>
              <a:t> </a:t>
            </a:r>
            <a:r>
              <a:rPr lang="es-ES" sz="2000" b="1" dirty="0" err="1"/>
              <a:t>say</a:t>
            </a:r>
            <a:r>
              <a:rPr lang="es-ES" sz="2000" b="1" dirty="0"/>
              <a:t> NO</a:t>
            </a:r>
            <a:r>
              <a:rPr lang="es-ES" sz="2000" b="1" dirty="0" smtClean="0"/>
              <a:t>. </a:t>
            </a:r>
          </a:p>
          <a:p>
            <a:endParaRPr lang="es-ES" sz="2000" b="1" dirty="0"/>
          </a:p>
          <a:p>
            <a:pPr marL="285750" indent="-285750">
              <a:buFontTx/>
              <a:buChar char="-"/>
            </a:pPr>
            <a:r>
              <a:rPr lang="es-ES" sz="2000" b="1" dirty="0" smtClean="0"/>
              <a:t>Can </a:t>
            </a:r>
            <a:r>
              <a:rPr lang="es-ES" sz="2000" b="1" dirty="0" err="1"/>
              <a:t>there</a:t>
            </a:r>
            <a:r>
              <a:rPr lang="es-ES" sz="2000" b="1" dirty="0"/>
              <a:t> be a universal </a:t>
            </a:r>
            <a:r>
              <a:rPr lang="es-ES" sz="2000" b="1" dirty="0" smtClean="0"/>
              <a:t>driver </a:t>
            </a:r>
            <a:r>
              <a:rPr lang="es-ES" sz="2000" b="1" dirty="0" err="1" smtClean="0"/>
              <a:t>that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deal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with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any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type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instrument</a:t>
            </a:r>
            <a:r>
              <a:rPr lang="es-ES" sz="2000" b="1" dirty="0" smtClean="0"/>
              <a:t>?</a:t>
            </a:r>
          </a:p>
          <a:p>
            <a:pPr lvl="1"/>
            <a:endParaRPr lang="es-ES" sz="2000" b="1" dirty="0" smtClean="0"/>
          </a:p>
          <a:p>
            <a:pPr marL="285750" indent="-285750">
              <a:buFontTx/>
              <a:buChar char="-"/>
            </a:pPr>
            <a:r>
              <a:rPr lang="es-ES" sz="2000" b="1" dirty="0" smtClean="0"/>
              <a:t>Can data </a:t>
            </a:r>
            <a:r>
              <a:rPr lang="es-ES" sz="2000" b="1" dirty="0" err="1" smtClean="0"/>
              <a:t>from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the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instrument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have</a:t>
            </a:r>
            <a:r>
              <a:rPr lang="es-ES" sz="2000" b="1" dirty="0" smtClean="0"/>
              <a:t> a </a:t>
            </a:r>
            <a:r>
              <a:rPr lang="es-ES" sz="2000" b="1" dirty="0" err="1" smtClean="0"/>
              <a:t>well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known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traceability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about</a:t>
            </a:r>
            <a:endParaRPr lang="es-ES" sz="2000" b="1" dirty="0"/>
          </a:p>
          <a:p>
            <a:pPr marL="742950" lvl="1" indent="-285750">
              <a:buFontTx/>
              <a:buChar char="-"/>
            </a:pPr>
            <a:r>
              <a:rPr lang="es-ES" sz="2000" b="1" dirty="0" err="1" smtClean="0"/>
              <a:t>Where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the</a:t>
            </a:r>
            <a:r>
              <a:rPr lang="es-ES" sz="2000" b="1" dirty="0" smtClean="0"/>
              <a:t> data </a:t>
            </a:r>
            <a:r>
              <a:rPr lang="es-ES" sz="2000" b="1" dirty="0" err="1" smtClean="0"/>
              <a:t>is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being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acquired</a:t>
            </a:r>
            <a:endParaRPr lang="es-ES" sz="2000" b="1" dirty="0" smtClean="0"/>
          </a:p>
          <a:p>
            <a:pPr marL="742950" lvl="1" indent="-285750">
              <a:buFontTx/>
              <a:buChar char="-"/>
            </a:pPr>
            <a:r>
              <a:rPr lang="es-ES" sz="2000" b="1" dirty="0" err="1" smtClean="0"/>
              <a:t>Which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instrument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acquired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the</a:t>
            </a:r>
            <a:r>
              <a:rPr lang="es-ES" sz="2000" b="1" dirty="0" smtClean="0"/>
              <a:t> data?</a:t>
            </a:r>
          </a:p>
          <a:p>
            <a:pPr marL="742950" lvl="1" indent="-285750">
              <a:buFontTx/>
              <a:buChar char="-"/>
            </a:pPr>
            <a:r>
              <a:rPr lang="es-ES" sz="2000" b="1" dirty="0" err="1" smtClean="0"/>
              <a:t>When</a:t>
            </a:r>
            <a:r>
              <a:rPr lang="es-ES" sz="2000" b="1" dirty="0" smtClean="0"/>
              <a:t>?</a:t>
            </a:r>
          </a:p>
          <a:p>
            <a:pPr marL="742950" lvl="1" indent="-285750">
              <a:buFontTx/>
              <a:buChar char="-"/>
            </a:pPr>
            <a:r>
              <a:rPr lang="es-ES" sz="2000" b="1" dirty="0" smtClean="0"/>
              <a:t>And </a:t>
            </a:r>
            <a:r>
              <a:rPr lang="es-ES" sz="2000" b="1" dirty="0" err="1" smtClean="0"/>
              <a:t>all</a:t>
            </a:r>
            <a:r>
              <a:rPr lang="es-ES" sz="2000" b="1" dirty="0" smtClean="0"/>
              <a:t> of </a:t>
            </a:r>
            <a:r>
              <a:rPr lang="es-ES" sz="2000" b="1" dirty="0" err="1" smtClean="0"/>
              <a:t>these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information</a:t>
            </a:r>
            <a:r>
              <a:rPr lang="es-ES" sz="2000" b="1" dirty="0" smtClean="0"/>
              <a:t> can </a:t>
            </a:r>
            <a:r>
              <a:rPr lang="es-ES" sz="2000" b="1" dirty="0" err="1" smtClean="0"/>
              <a:t>accompany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the</a:t>
            </a:r>
            <a:r>
              <a:rPr lang="es-ES" sz="2000" b="1" dirty="0" smtClean="0"/>
              <a:t> data </a:t>
            </a:r>
            <a:r>
              <a:rPr lang="es-ES" sz="2000" b="1" dirty="0" err="1" smtClean="0"/>
              <a:t>from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end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to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end</a:t>
            </a:r>
            <a:r>
              <a:rPr lang="es-ES" sz="2000" b="1" dirty="0"/>
              <a:t> </a:t>
            </a:r>
            <a:r>
              <a:rPr lang="es-ES" sz="2000" b="1" dirty="0" smtClean="0"/>
              <a:t>( </a:t>
            </a:r>
            <a:r>
              <a:rPr lang="es-ES" sz="2000" b="1" dirty="0" err="1" smtClean="0"/>
              <a:t>from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instrument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to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the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user</a:t>
            </a:r>
            <a:r>
              <a:rPr lang="es-ES" sz="2000" b="1" dirty="0" smtClean="0"/>
              <a:t>)</a:t>
            </a:r>
          </a:p>
          <a:p>
            <a:endParaRPr lang="es-ES" sz="2000" b="1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62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strum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5166185" cy="36001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6300192" y="3716288"/>
            <a:ext cx="1008112" cy="100811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7504" y="1139260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proposal</a:t>
            </a:r>
            <a:r>
              <a:rPr lang="is-IS" sz="2400" b="1" dirty="0" smtClean="0"/>
              <a:t>…</a:t>
            </a:r>
            <a:endParaRPr lang="en-US" sz="2400" b="1" dirty="0" smtClean="0"/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any instrument has to have  an </a:t>
            </a:r>
            <a:r>
              <a:rPr lang="en-US" sz="2400" b="1" dirty="0" err="1" smtClean="0"/>
              <a:t>autodescriptive</a:t>
            </a:r>
            <a:r>
              <a:rPr lang="en-US" sz="2400" b="1" dirty="0" smtClean="0"/>
              <a:t> “file” with information about the instrument.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This “file”, preferably, will be stored inside the instrument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4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478E-7 -3.68178E-6 C -0.00174 -0.02428 -0.00486 -0.04602 -0.00798 -0.06961 C -0.01145 -0.09436 -0.01371 -0.11725 -0.02204 -0.13922 C -0.02308 -0.14177 -0.0236 -0.14477 -0.02412 -0.14732 C -0.02499 -0.15102 -0.02482 -0.15495 -0.02603 -0.15819 C -0.0269 -0.1605 -0.02915 -0.16166 -0.03019 -0.16351 C -0.0413 -0.18178 -0.02551 -0.16027 -0.04026 -0.18224 C -0.04356 -0.1871 -0.04772 -0.19057 -0.05032 -0.19565 C -0.0564 -0.20791 -0.06802 -0.21901 -0.07843 -0.22248 C -0.11522 -0.25463 -0.14663 -0.22271 -0.17908 -0.21161 C -0.18116 -0.20999 -0.18307 -0.20791 -0.18515 -0.20629 C -0.18706 -0.20514 -0.18949 -0.2056 -0.19105 -0.20375 C -0.19296 -0.2019 -0.1933 -0.19773 -0.19504 -0.19565 C -0.19677 -0.19403 -0.1992 -0.19427 -0.20111 -0.19288 C -0.20337 -0.19149 -0.20545 -0.18964 -0.20719 -0.18756 C -0.21135 -0.18316 -0.21326 -0.176 -0.21725 -0.1716 C -0.22089 -0.1679 -0.22575 -0.16698 -0.2294 -0.16351 C -0.23148 -0.16004 -0.23287 -0.15564 -0.2353 -0.15264 C -0.23703 -0.15102 -0.23963 -0.15148 -0.24137 -0.15009 C -0.25005 -0.14385 -0.26271 -0.13298 -0.26965 -0.12327 C -0.28301 -0.10546 -0.29256 -0.08649 -0.30974 -0.07493 C -0.32032 -0.05458 -0.30627 -0.07933 -0.32188 -0.06152 C -0.32379 -0.05967 -0.32431 -0.05574 -0.32587 -0.05342 C -0.3283 -0.05042 -0.33143 -0.04857 -0.33403 -0.04556 C -0.34218 -0.037 -0.35086 -0.02868 -0.35815 -0.01873 C -0.36283 -0.01249 -0.36682 -0.00532 -0.3722 -3.68178E-6 C -0.37828 0.00555 -0.39025 0.01226 -0.39025 0.02428 " pathEditMode="relative" ptsTypes="f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strum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5166185" cy="36001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3491880" y="4149080"/>
            <a:ext cx="1008112" cy="100811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7504" y="620688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This file will contain information like an UUID, the model, manufacture, measured parameters, calibration parameters, and all that will help to facilitate traceability of the generated data.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74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478E-7 -3.68178E-6 C -0.00174 -0.02428 -0.00486 -0.04602 -0.00798 -0.06961 C -0.01145 -0.09436 -0.01371 -0.11725 -0.02204 -0.13922 C -0.02308 -0.14177 -0.0236 -0.14477 -0.02412 -0.14732 C -0.02499 -0.15102 -0.02482 -0.15495 -0.02603 -0.15819 C -0.0269 -0.1605 -0.02915 -0.16166 -0.03019 -0.16351 C -0.0413 -0.18178 -0.02551 -0.16027 -0.04026 -0.18224 C -0.04356 -0.1871 -0.04772 -0.19057 -0.05032 -0.19565 C -0.0564 -0.20791 -0.06802 -0.21901 -0.07843 -0.22248 C -0.11522 -0.25463 -0.14663 -0.22271 -0.17908 -0.21161 C -0.18116 -0.20999 -0.18307 -0.20791 -0.18515 -0.20629 C -0.18706 -0.20514 -0.18949 -0.2056 -0.19105 -0.20375 C -0.19296 -0.2019 -0.1933 -0.19773 -0.19504 -0.19565 C -0.19677 -0.19403 -0.1992 -0.19427 -0.20111 -0.19288 C -0.20337 -0.19149 -0.20545 -0.18964 -0.20719 -0.18756 C -0.21135 -0.18316 -0.21326 -0.176 -0.21725 -0.1716 C -0.22089 -0.1679 -0.22575 -0.16698 -0.2294 -0.16351 C -0.23148 -0.16004 -0.23287 -0.15564 -0.2353 -0.15264 C -0.23703 -0.15102 -0.23963 -0.15148 -0.24137 -0.15009 C -0.25005 -0.14385 -0.26271 -0.13298 -0.26965 -0.12327 C -0.28301 -0.10546 -0.29256 -0.08649 -0.30974 -0.07493 C -0.32032 -0.05458 -0.30627 -0.07933 -0.32188 -0.06152 C -0.32379 -0.05967 -0.32431 -0.05574 -0.32587 -0.05342 C -0.3283 -0.05042 -0.33143 -0.04857 -0.33403 -0.04556 C -0.34218 -0.037 -0.35086 -0.02868 -0.35815 -0.01873 C -0.36283 -0.01249 -0.36682 -0.00532 -0.3722 -3.68178E-6 C -0.37828 0.00555 -0.39025 0.01226 -0.39025 0.02428 " pathEditMode="relative" ptsTypes="f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strum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5166185" cy="36001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3491880" y="4149080"/>
            <a:ext cx="1008112" cy="100811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7504" y="620688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/>
              <a:t>In addition to that, this file will contain information about how the instrument communicates: which commands have to be used to initialize, to trigger the instrument, to power down the instrument, </a:t>
            </a:r>
            <a:r>
              <a:rPr lang="en-US" sz="2400" b="1" dirty="0" err="1" smtClean="0"/>
              <a:t>etc</a:t>
            </a:r>
            <a:r>
              <a:rPr lang="is-IS" sz="2400" b="1" dirty="0" smtClean="0"/>
              <a:t>…</a:t>
            </a:r>
            <a:endParaRPr lang="en-US" sz="2400" b="1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5229200"/>
            <a:ext cx="2032000" cy="1625600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287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478E-7 -3.68178E-6 C -0.00174 -0.02428 -0.00486 -0.04602 -0.00798 -0.06961 C -0.01145 -0.09436 -0.01371 -0.11725 -0.02204 -0.13922 C -0.02308 -0.14177 -0.0236 -0.14477 -0.02412 -0.14732 C -0.02499 -0.15102 -0.02482 -0.15495 -0.02603 -0.15819 C -0.0269 -0.1605 -0.02915 -0.16166 -0.03019 -0.16351 C -0.0413 -0.18178 -0.02551 -0.16027 -0.04026 -0.18224 C -0.04356 -0.1871 -0.04772 -0.19057 -0.05032 -0.19565 C -0.0564 -0.20791 -0.06802 -0.21901 -0.07843 -0.22248 C -0.11522 -0.25463 -0.14663 -0.22271 -0.17908 -0.21161 C -0.18116 -0.20999 -0.18307 -0.20791 -0.18515 -0.20629 C -0.18706 -0.20514 -0.18949 -0.2056 -0.19105 -0.20375 C -0.19296 -0.2019 -0.1933 -0.19773 -0.19504 -0.19565 C -0.19677 -0.19403 -0.1992 -0.19427 -0.20111 -0.19288 C -0.20337 -0.19149 -0.20545 -0.18964 -0.20719 -0.18756 C -0.21135 -0.18316 -0.21326 -0.176 -0.21725 -0.1716 C -0.22089 -0.1679 -0.22575 -0.16698 -0.2294 -0.16351 C -0.23148 -0.16004 -0.23287 -0.15564 -0.2353 -0.15264 C -0.23703 -0.15102 -0.23963 -0.15148 -0.24137 -0.15009 C -0.25005 -0.14385 -0.26271 -0.13298 -0.26965 -0.12327 C -0.28301 -0.10546 -0.29256 -0.08649 -0.30974 -0.07493 C -0.32032 -0.05458 -0.30627 -0.07933 -0.32188 -0.06152 C -0.32379 -0.05967 -0.32431 -0.05574 -0.32587 -0.05342 C -0.3283 -0.05042 -0.33143 -0.04857 -0.33403 -0.04556 C -0.34218 -0.037 -0.35086 -0.02868 -0.35815 -0.01873 C -0.36283 -0.01249 -0.36682 -0.00532 -0.3722 -3.68178E-6 C -0.37828 0.00555 -0.39025 0.01226 -0.39025 0.02428 " pathEditMode="relative" ptsTypes="f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strumen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5166185" cy="36001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3491880" y="4149080"/>
            <a:ext cx="1008112" cy="100811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7504" y="62068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_tradnl" sz="2400" b="1" dirty="0" err="1" smtClean="0"/>
              <a:t>The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format</a:t>
            </a:r>
            <a:r>
              <a:rPr lang="es-ES_tradnl" sz="2400" b="1" dirty="0" smtClean="0"/>
              <a:t> and </a:t>
            </a:r>
            <a:r>
              <a:rPr lang="es-ES_tradnl" sz="2400" b="1" dirty="0" err="1" smtClean="0"/>
              <a:t>encoding</a:t>
            </a:r>
            <a:r>
              <a:rPr lang="es-ES_tradnl" sz="2400" b="1" dirty="0" smtClean="0"/>
              <a:t> of </a:t>
            </a:r>
            <a:r>
              <a:rPr lang="es-ES_tradnl" sz="2400" b="1" dirty="0" err="1" smtClean="0"/>
              <a:t>this</a:t>
            </a:r>
            <a:r>
              <a:rPr lang="es-ES_tradnl" sz="2400" b="1" dirty="0" smtClean="0"/>
              <a:t> file </a:t>
            </a:r>
            <a:r>
              <a:rPr lang="es-ES_tradnl" sz="2400" b="1" dirty="0" err="1" smtClean="0"/>
              <a:t>could</a:t>
            </a:r>
            <a:r>
              <a:rPr lang="es-ES_tradnl" sz="2400" b="1" dirty="0" smtClean="0"/>
              <a:t> be </a:t>
            </a:r>
            <a:r>
              <a:rPr lang="es-ES_tradnl" sz="2400" b="1" dirty="0" err="1" smtClean="0"/>
              <a:t>any</a:t>
            </a:r>
            <a:r>
              <a:rPr lang="is-IS" sz="2400" b="1" dirty="0" smtClean="0"/>
              <a:t>… but we propose to use SensorML standard and EXI encoding</a:t>
            </a:r>
            <a:endParaRPr lang="en-US" sz="2400" b="1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5232400"/>
            <a:ext cx="2032000" cy="1625600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20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2478E-7 -3.68178E-6 C -0.00174 -0.02428 -0.00486 -0.04602 -0.00798 -0.06961 C -0.01145 -0.09436 -0.01371 -0.11725 -0.02204 -0.13922 C -0.02308 -0.14177 -0.0236 -0.14477 -0.02412 -0.14732 C -0.02499 -0.15102 -0.02482 -0.15495 -0.02603 -0.15819 C -0.0269 -0.1605 -0.02915 -0.16166 -0.03019 -0.16351 C -0.0413 -0.18178 -0.02551 -0.16027 -0.04026 -0.18224 C -0.04356 -0.1871 -0.04772 -0.19057 -0.05032 -0.19565 C -0.0564 -0.20791 -0.06802 -0.21901 -0.07843 -0.22248 C -0.11522 -0.25463 -0.14663 -0.22271 -0.17908 -0.21161 C -0.18116 -0.20999 -0.18307 -0.20791 -0.18515 -0.20629 C -0.18706 -0.20514 -0.18949 -0.2056 -0.19105 -0.20375 C -0.19296 -0.2019 -0.1933 -0.19773 -0.19504 -0.19565 C -0.19677 -0.19403 -0.1992 -0.19427 -0.20111 -0.19288 C -0.20337 -0.19149 -0.20545 -0.18964 -0.20719 -0.18756 C -0.21135 -0.18316 -0.21326 -0.176 -0.21725 -0.1716 C -0.22089 -0.1679 -0.22575 -0.16698 -0.2294 -0.16351 C -0.23148 -0.16004 -0.23287 -0.15564 -0.2353 -0.15264 C -0.23703 -0.15102 -0.23963 -0.15148 -0.24137 -0.15009 C -0.25005 -0.14385 -0.26271 -0.13298 -0.26965 -0.12327 C -0.28301 -0.10546 -0.29256 -0.08649 -0.30974 -0.07493 C -0.32032 -0.05458 -0.30627 -0.07933 -0.32188 -0.06152 C -0.32379 -0.05967 -0.32431 -0.05574 -0.32587 -0.05342 C -0.3283 -0.05042 -0.33143 -0.04857 -0.33403 -0.04556 C -0.34218 -0.037 -0.35086 -0.02868 -0.35815 -0.01873 C -0.36283 -0.01249 -0.36682 -0.00532 -0.3722 -3.68178E-6 C -0.37828 0.00555 -0.39025 0.01226 -0.39025 0.02428 " pathEditMode="relative" ptsTypes="f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040-FixO3-Logo-V1.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-3577"/>
            <a:ext cx="1440159" cy="8011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7824" y="188640"/>
            <a:ext cx="2880320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3600" b="1" dirty="0" err="1" smtClean="0"/>
              <a:t>SensorML</a:t>
            </a:r>
            <a:r>
              <a:rPr lang="en-GB" sz="3600" b="1" dirty="0" smtClean="0"/>
              <a:t> 2.0</a:t>
            </a:r>
            <a:endParaRPr lang="en-GB" sz="36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 Imagen" descr="000 logo OBSEA amb medusa per fons blanc.pn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4" y="5814392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6237312"/>
            <a:ext cx="2088232" cy="626102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95536" y="1578095"/>
            <a:ext cx="80942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hlinkClick r:id="rId5" action="ppaction://hlinkpres?slideindex=1&amp;slidetitle="/>
              </a:rPr>
              <a:t>rbr</a:t>
            </a:r>
            <a:r>
              <a:rPr lang="en-US" sz="3200" b="1" dirty="0" smtClean="0">
                <a:hlinkClick r:id="rId5" action="ppaction://hlinkpres?slideindex=1&amp;slidetitle="/>
              </a:rPr>
              <a:t> xr420.xml</a:t>
            </a:r>
            <a:endParaRPr lang="en-US" sz="3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hlinkClick r:id="rId6" action="ppaction://hlinkpres?slideindex=1&amp;slidetitle="/>
              </a:rPr>
              <a:t>nexos-hyd1.xml</a:t>
            </a:r>
            <a:endParaRPr lang="en-US" sz="3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200" b="1" dirty="0" smtClean="0">
                <a:hlinkClick r:id="rId7" action="ppaction://hlinkpres?slideindex=1&amp;slidetitle="/>
              </a:rPr>
              <a:t>sensor-lab-pH.xml</a:t>
            </a:r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hlinkClick r:id="rId8" action="ppaction://hlinkpres?slideindex=1&amp;slidetitle="/>
              </a:rPr>
              <a:t>nke-pCO2.xml</a:t>
            </a:r>
            <a:endParaRPr lang="en-US" sz="3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hlinkClick r:id="rId9" action="ppaction://hlinkpres?slideindex=1&amp;slidetitle="/>
              </a:rPr>
              <a:t>aanderaa-pCO2.xml</a:t>
            </a:r>
            <a:endParaRPr lang="en-US" sz="3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37281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582869"/>
            <a:ext cx="3124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SensorML</a:t>
            </a:r>
            <a:r>
              <a:rPr lang="es-ES" dirty="0" smtClean="0"/>
              <a:t> file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n-US" b="1" dirty="0">
                <a:hlinkClick r:id="rId3" action="ppaction://hlinkpres?slideindex=1&amp;slidetitle="/>
              </a:rPr>
              <a:t>rbr xr420.xml</a:t>
            </a:r>
            <a:endParaRPr lang="en-US" b="1" dirty="0"/>
          </a:p>
          <a:p>
            <a:endParaRPr lang="es-ES" dirty="0"/>
          </a:p>
        </p:txBody>
      </p:sp>
      <p:cxnSp>
        <p:nvCxnSpPr>
          <p:cNvPr id="5" name="Conector recto de flecha 4"/>
          <p:cNvCxnSpPr/>
          <p:nvPr/>
        </p:nvCxnSpPr>
        <p:spPr>
          <a:xfrm flipH="1" flipV="1">
            <a:off x="4644008" y="404664"/>
            <a:ext cx="3888432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47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984E-6 -2.80816E-6 L -0.07886 0.341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3" y="170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24 0.37303 L -0.05506 0.793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4" y="210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4361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028464" y="4941168"/>
            <a:ext cx="3124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SensorML</a:t>
            </a:r>
            <a:r>
              <a:rPr lang="es-ES" dirty="0" smtClean="0"/>
              <a:t> file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n-US" b="1" dirty="0">
                <a:hlinkClick r:id="rId3" action="ppaction://hlinkpres?slideindex=1&amp;slidetitle="/>
              </a:rPr>
              <a:t>rbr xr420.xml</a:t>
            </a:r>
            <a:endParaRPr lang="en-US" b="1" dirty="0"/>
          </a:p>
          <a:p>
            <a:endParaRPr lang="es-ES" dirty="0"/>
          </a:p>
        </p:txBody>
      </p:sp>
      <p:cxnSp>
        <p:nvCxnSpPr>
          <p:cNvPr id="5" name="Conector recto de flecha 4"/>
          <p:cNvCxnSpPr/>
          <p:nvPr/>
        </p:nvCxnSpPr>
        <p:spPr>
          <a:xfrm flipH="1" flipV="1">
            <a:off x="1331640" y="332656"/>
            <a:ext cx="3600400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19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89 0.04217 L 0.28366 0.189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1" y="73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6 0.15778 L 0.18899 0.252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" y="47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738 0.35727 C 0.44781 0.36075 0.45336 0.36816 0.45962 0.38091 C 0.46465 0.40917 0.46379 0.40083 0.45962 0.45389 C 0.4584 0.46756 0.43252 0.47891 0.42418 0.48007 C 0.41307 0.48146 0.40177 0.48169 0.39066 0.48262 C 0.38632 0.48332 0.38197 0.48401 0.37763 0.48517 C 0.37502 0.48563 0.37033 0.48795 0.37033 0.48818 " pathEditMode="relative" rAng="0" ptsTypes="ffffff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" y="65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6707088" cy="1143000"/>
          </a:xfrm>
        </p:spPr>
        <p:txBody>
          <a:bodyPr>
            <a:normAutofit fontScale="90000"/>
          </a:bodyPr>
          <a:lstStyle/>
          <a:p>
            <a:r>
              <a:rPr lang="es-ES" sz="3600" dirty="0" smtClean="0">
                <a:latin typeface="Arial" charset="0"/>
              </a:rPr>
              <a:t>OBSEA: </a:t>
            </a:r>
            <a:r>
              <a:rPr lang="es-ES" sz="3600" dirty="0" err="1" smtClean="0">
                <a:latin typeface="Arial" charset="0"/>
              </a:rPr>
              <a:t>Shallow</a:t>
            </a:r>
            <a:r>
              <a:rPr lang="es-ES" sz="3600" dirty="0" smtClean="0">
                <a:latin typeface="Arial" charset="0"/>
              </a:rPr>
              <a:t> </a:t>
            </a:r>
            <a:r>
              <a:rPr lang="es-ES" sz="3600" dirty="0" err="1" smtClean="0">
                <a:latin typeface="Arial" charset="0"/>
              </a:rPr>
              <a:t>water</a:t>
            </a:r>
            <a:r>
              <a:rPr lang="es-ES" sz="3600" dirty="0" smtClean="0">
                <a:latin typeface="Arial" charset="0"/>
              </a:rPr>
              <a:t> </a:t>
            </a:r>
            <a:r>
              <a:rPr lang="es-ES" sz="3600" dirty="0" err="1" smtClean="0">
                <a:latin typeface="Arial" charset="0"/>
              </a:rPr>
              <a:t>cabled</a:t>
            </a:r>
            <a:r>
              <a:rPr lang="es-ES" sz="3600" dirty="0" smtClean="0">
                <a:latin typeface="Arial" charset="0"/>
              </a:rPr>
              <a:t> </a:t>
            </a:r>
            <a:r>
              <a:rPr lang="es-ES" sz="3600" dirty="0" err="1" smtClean="0">
                <a:latin typeface="Arial" charset="0"/>
              </a:rPr>
              <a:t>Observatory</a:t>
            </a:r>
            <a:r>
              <a:rPr lang="es-ES" sz="3600" dirty="0" smtClean="0">
                <a:latin typeface="Arial" charset="0"/>
              </a:rPr>
              <a:t> Test </a:t>
            </a:r>
            <a:r>
              <a:rPr lang="es-ES" sz="3600" dirty="0" err="1" smtClean="0">
                <a:latin typeface="Arial" charset="0"/>
              </a:rPr>
              <a:t>Site</a:t>
            </a:r>
            <a:endParaRPr lang="es-ES" sz="3600" dirty="0">
              <a:latin typeface="Arial" charset="0"/>
            </a:endParaRPr>
          </a:p>
        </p:txBody>
      </p:sp>
      <p:pic>
        <p:nvPicPr>
          <p:cNvPr id="5017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5059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 Imagen" descr="000 logo OBSEA amb medusa per fons blanc.pn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5" y="548680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3732000" y="3429000"/>
            <a:ext cx="1560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</a:rPr>
              <a:t>www.obsea.es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3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5300"/>
            <a:ext cx="9144000" cy="330759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51520" y="1268760"/>
            <a:ext cx="5002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Word Wide Web </a:t>
            </a:r>
            <a:r>
              <a:rPr lang="es-ES" dirty="0" err="1" smtClean="0"/>
              <a:t>Consortium</a:t>
            </a:r>
            <a:r>
              <a:rPr lang="es-ES" dirty="0" smtClean="0"/>
              <a:t> (W3C) </a:t>
            </a:r>
            <a:r>
              <a:rPr lang="es-ES" dirty="0" err="1" smtClean="0"/>
              <a:t>promotes</a:t>
            </a:r>
            <a:r>
              <a:rPr lang="es-ES" dirty="0" smtClean="0"/>
              <a:t> EXI</a:t>
            </a:r>
            <a:r>
              <a:rPr lang="is-IS" dirty="0" smtClean="0"/>
              <a:t>…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272270" y="836712"/>
            <a:ext cx="307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Efficient</a:t>
            </a:r>
            <a:r>
              <a:rPr lang="es-ES" dirty="0"/>
              <a:t> XML </a:t>
            </a:r>
            <a:r>
              <a:rPr lang="es-ES" dirty="0" err="1"/>
              <a:t>Interchange</a:t>
            </a:r>
            <a:r>
              <a:rPr lang="es-ES" dirty="0"/>
              <a:t> (EXI) 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62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99592" y="332656"/>
            <a:ext cx="4248472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EXI Encoding</a:t>
            </a:r>
            <a:endParaRPr lang="en-GB" sz="36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 Imagen" descr="000 logo OBSEA amb medusa per fons blanc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24" y="5814392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6237312"/>
            <a:ext cx="2088232" cy="6261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9552" y="1776992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Purpose of </a:t>
            </a:r>
            <a:r>
              <a:rPr lang="en-US" sz="2800" b="1" dirty="0" smtClean="0"/>
              <a:t>EXI: </a:t>
            </a:r>
            <a:r>
              <a:rPr lang="es-ES" sz="2800" dirty="0" err="1"/>
              <a:t>Efficient</a:t>
            </a:r>
            <a:r>
              <a:rPr lang="es-ES" sz="2800" dirty="0"/>
              <a:t> XML </a:t>
            </a:r>
            <a:r>
              <a:rPr lang="es-ES" sz="2800" dirty="0" err="1"/>
              <a:t>Interchange</a:t>
            </a:r>
            <a:r>
              <a:rPr lang="es-ES" sz="2800" dirty="0"/>
              <a:t> (EXI) </a:t>
            </a:r>
            <a:r>
              <a:rPr lang="es-ES" sz="2800" dirty="0" err="1"/>
              <a:t>format</a:t>
            </a:r>
            <a:endParaRPr lang="es-E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Fast </a:t>
            </a:r>
            <a:r>
              <a:rPr lang="en-US" sz="2800" dirty="0"/>
              <a:t>XML processing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Small XML interchange documents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Limited bandwidth consumption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Enable high throughput and/or processing on small controllers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771800" y="1268760"/>
            <a:ext cx="279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http://www.w3.org/TR/</a:t>
            </a:r>
            <a:r>
              <a:rPr lang="es-ES" dirty="0" err="1"/>
              <a:t>exi</a:t>
            </a:r>
            <a:r>
              <a:rPr lang="es-ES" dirty="0"/>
              <a:t>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726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0245193"/>
              </p:ext>
            </p:extLst>
          </p:nvPr>
        </p:nvGraphicFramePr>
        <p:xfrm>
          <a:off x="-9501" y="972180"/>
          <a:ext cx="9143999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11760" y="260648"/>
            <a:ext cx="4248472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EXI Encoding</a:t>
            </a:r>
            <a:endParaRPr lang="en-GB" sz="36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 Imagen" descr="000 logo OBSEA amb medusa per fons blanc.pn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4" y="5814392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6237312"/>
            <a:ext cx="2088232" cy="626102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553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651716"/>
            <a:ext cx="2592288" cy="1684988"/>
          </a:xfrm>
          <a:prstGeom prst="rect">
            <a:avLst/>
          </a:prstGeom>
        </p:spPr>
      </p:pic>
      <p:pic>
        <p:nvPicPr>
          <p:cNvPr id="2" name="Imagen 1" descr="instrumen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60240"/>
            <a:ext cx="5166185" cy="36001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3347864" y="3960440"/>
            <a:ext cx="1008112" cy="100811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7504" y="720080"/>
            <a:ext cx="9036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/>
              <a:t>Now</a:t>
            </a:r>
            <a:r>
              <a:rPr lang="es-ES" sz="2400" dirty="0" smtClean="0"/>
              <a:t>, </a:t>
            </a:r>
            <a:r>
              <a:rPr lang="es-ES" sz="2400" dirty="0" err="1" smtClean="0"/>
              <a:t>we</a:t>
            </a:r>
            <a:r>
              <a:rPr lang="es-ES" sz="2400" dirty="0" smtClean="0"/>
              <a:t> </a:t>
            </a:r>
            <a:r>
              <a:rPr lang="es-ES" sz="2400" dirty="0" err="1" smtClean="0"/>
              <a:t>have</a:t>
            </a:r>
            <a:r>
              <a:rPr lang="es-ES" sz="2400" dirty="0" smtClean="0"/>
              <a:t> </a:t>
            </a:r>
            <a:r>
              <a:rPr lang="es-ES" sz="2400" dirty="0" err="1" smtClean="0"/>
              <a:t>this</a:t>
            </a:r>
            <a:r>
              <a:rPr lang="es-ES" sz="2400" dirty="0" smtClean="0"/>
              <a:t> </a:t>
            </a:r>
            <a:r>
              <a:rPr lang="es-ES" sz="2400" dirty="0" err="1" smtClean="0"/>
              <a:t>SensorML</a:t>
            </a:r>
            <a:r>
              <a:rPr lang="es-ES" sz="2400" dirty="0" smtClean="0"/>
              <a:t> file </a:t>
            </a:r>
            <a:r>
              <a:rPr lang="es-ES" sz="2400" dirty="0" err="1" smtClean="0"/>
              <a:t>with</a:t>
            </a:r>
            <a:r>
              <a:rPr lang="es-ES" sz="2400" dirty="0" smtClean="0"/>
              <a:t> EXI </a:t>
            </a:r>
            <a:r>
              <a:rPr lang="es-ES" sz="2400" dirty="0" err="1" smtClean="0"/>
              <a:t>encoding</a:t>
            </a:r>
            <a:r>
              <a:rPr lang="is-IS" sz="2400" dirty="0" smtClean="0"/>
              <a:t>… how are </a:t>
            </a:r>
            <a:r>
              <a:rPr lang="is-IS" sz="2400" dirty="0"/>
              <a:t>we </a:t>
            </a:r>
            <a:r>
              <a:rPr lang="is-IS" sz="2400" dirty="0" smtClean="0"/>
              <a:t>able</a:t>
            </a:r>
            <a:r>
              <a:rPr lang="is-IS" sz="2400" dirty="0"/>
              <a:t> </a:t>
            </a:r>
            <a:r>
              <a:rPr lang="is-IS" sz="2400" dirty="0" smtClean="0"/>
              <a:t>to deal with?</a:t>
            </a:r>
          </a:p>
          <a:p>
            <a:r>
              <a:rPr lang="is-IS" sz="2400" dirty="0"/>
              <a:t>	</a:t>
            </a:r>
            <a:r>
              <a:rPr lang="is-IS" sz="2400" dirty="0" smtClean="0"/>
              <a:t>- how to store this file inside this instrument?</a:t>
            </a:r>
            <a:endParaRPr lang="es-ES" sz="2400" dirty="0" smtClean="0"/>
          </a:p>
          <a:p>
            <a:r>
              <a:rPr lang="es-ES" sz="2400" dirty="0"/>
              <a:t>	</a:t>
            </a:r>
            <a:r>
              <a:rPr lang="es-ES" sz="2400" dirty="0" smtClean="0"/>
              <a:t>- </a:t>
            </a:r>
            <a:r>
              <a:rPr lang="es-ES" sz="2400" dirty="0" err="1" smtClean="0"/>
              <a:t>how</a:t>
            </a:r>
            <a:r>
              <a:rPr lang="es-ES" sz="2400" dirty="0" smtClean="0"/>
              <a:t> </a:t>
            </a:r>
            <a:r>
              <a:rPr lang="es-ES" sz="2400" dirty="0" err="1" smtClean="0"/>
              <a:t>to</a:t>
            </a:r>
            <a:r>
              <a:rPr lang="es-ES" sz="2400" dirty="0" smtClean="0"/>
              <a:t> </a:t>
            </a:r>
            <a:r>
              <a:rPr lang="es-ES" sz="2400" dirty="0" err="1" smtClean="0"/>
              <a:t>retreive</a:t>
            </a:r>
            <a:r>
              <a:rPr lang="es-ES" sz="2400" dirty="0" smtClean="0"/>
              <a:t> </a:t>
            </a:r>
            <a:r>
              <a:rPr lang="es-ES" sz="2400" dirty="0" err="1" smtClean="0"/>
              <a:t>this</a:t>
            </a:r>
            <a:r>
              <a:rPr lang="es-ES" sz="2400" dirty="0" smtClean="0"/>
              <a:t> file </a:t>
            </a:r>
            <a:r>
              <a:rPr lang="es-ES" sz="2400" dirty="0" err="1" smtClean="0"/>
              <a:t>from</a:t>
            </a:r>
            <a:r>
              <a:rPr lang="es-ES" sz="2400" dirty="0" smtClean="0"/>
              <a:t> a </a:t>
            </a:r>
            <a:r>
              <a:rPr lang="es-ES" sz="2400" dirty="0" err="1" smtClean="0"/>
              <a:t>platform</a:t>
            </a:r>
            <a:r>
              <a:rPr lang="es-ES" sz="2400" dirty="0" smtClean="0"/>
              <a:t> </a:t>
            </a:r>
            <a:r>
              <a:rPr lang="es-ES" sz="2400" dirty="0" err="1" smtClean="0"/>
              <a:t>controller</a:t>
            </a:r>
            <a:r>
              <a:rPr lang="es-ES" sz="2400" dirty="0" smtClean="0"/>
              <a:t>?</a:t>
            </a:r>
            <a:endParaRPr lang="is-IS" sz="2400" dirty="0"/>
          </a:p>
          <a:p>
            <a:r>
              <a:rPr lang="is-IS" sz="2400" dirty="0" smtClean="0"/>
              <a:t>	- how to do it in a standard way that all instruments can implemented it?</a:t>
            </a:r>
            <a:endParaRPr lang="es-ES" sz="2400" dirty="0" smtClean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97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9291 C 0.00573 0.06 0.00869 0.03035 0.01146 -0.00116 C 0.01459 -0.03499 0.0165 -0.06604 0.02414 -0.0957 C 0.02501 -0.09917 0.02553 -0.10334 0.02588 -0.10682 C 0.02675 -0.11191 0.02658 -0.11724 0.02762 -0.12165 C 0.02849 -0.12466 0.0304 -0.12628 0.03144 -0.12883 C 0.04134 -0.15362 0.0271 -0.12443 0.04047 -0.15431 C 0.04343 -0.1608 0.04707 -0.16544 0.0495 -0.17215 C 0.05489 -0.18884 0.06531 -0.2039 0.07469 -0.20853 C 0.1077 -0.25209 0.13583 -0.20876 0.16502 -0.1937 C 0.1671 -0.19162 0.16866 -0.18884 0.1704 -0.18652 C 0.17214 -0.1849 0.1744 -0.18559 0.17579 -0.18304 C 0.17752 -0.1805 0.17787 -0.17494 0.17943 -0.17215 C 0.181 -0.16984 0.18308 -0.1703 0.18482 -0.16845 C 0.1869 -0.16636 0.18864 -0.16405 0.1902 -0.1615 C 0.19402 -0.15547 0.19576 -0.14574 0.19924 -0.13972 C 0.20254 -0.13485 0.20688 -0.13346 0.21018 -0.12883 C 0.21209 -0.12396 0.21331 -0.11817 0.21556 -0.114 C 0.21713 -0.11191 0.21939 -0.11238 0.22095 -0.11052 C 0.22877 -0.10218 0.24006 -0.08735 0.24648 -0.07415 C 0.25847 -0.05005 0.26681 -0.0241 0.28227 -0.00858 C 0.29182 0.01876 0.27914 -0.01437 0.29321 0.00949 C 0.29495 0.01181 0.29529 0.01737 0.29668 0.02038 C 0.29894 0.02456 0.30172 0.0271 0.30415 0.03104 C 0.31145 0.04263 0.31926 0.05398 0.32569 0.06742 C 0.33003 0.07599 0.33351 0.08572 0.33837 0.09291 C 0.34393 0.10055 0.3547 0.10959 0.3547 0.12604 " pathEditMode="relative" rAng="0" ptsTypes="f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9" y="-15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144000" cy="395731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39552" y="2413338"/>
            <a:ext cx="8208912" cy="353943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r>
              <a:rPr lang="es-ES" sz="3200" dirty="0" err="1"/>
              <a:t>This</a:t>
            </a:r>
            <a:r>
              <a:rPr lang="es-ES" sz="3200" dirty="0"/>
              <a:t> </a:t>
            </a:r>
            <a:r>
              <a:rPr lang="es-ES" sz="3200" dirty="0" err="1"/>
              <a:t>standard</a:t>
            </a:r>
            <a:r>
              <a:rPr lang="es-ES" sz="3200" dirty="0"/>
              <a:t> defines a </a:t>
            </a:r>
            <a:r>
              <a:rPr lang="es-ES" sz="3200" dirty="0" err="1"/>
              <a:t>protocol</a:t>
            </a:r>
            <a:r>
              <a:rPr lang="es-ES" sz="3200" dirty="0"/>
              <a:t> </a:t>
            </a:r>
            <a:r>
              <a:rPr lang="es-ES" sz="3200" dirty="0" err="1"/>
              <a:t>for</a:t>
            </a:r>
            <a:r>
              <a:rPr lang="es-ES" sz="3200" dirty="0"/>
              <a:t> RS232 and Ethernet </a:t>
            </a:r>
            <a:r>
              <a:rPr lang="es-ES" sz="3200" dirty="0" err="1"/>
              <a:t>connected</a:t>
            </a:r>
            <a:r>
              <a:rPr lang="es-ES" sz="3200" dirty="0"/>
              <a:t> </a:t>
            </a:r>
            <a:r>
              <a:rPr lang="es-ES" sz="3200" dirty="0" err="1"/>
              <a:t>instruments</a:t>
            </a:r>
            <a:r>
              <a:rPr lang="es-ES" sz="3200" dirty="0"/>
              <a:t>. PUCK </a:t>
            </a:r>
            <a:r>
              <a:rPr lang="es-ES" sz="3200" dirty="0" err="1"/>
              <a:t>addresses</a:t>
            </a:r>
            <a:r>
              <a:rPr lang="es-ES" sz="3200" dirty="0"/>
              <a:t> </a:t>
            </a:r>
            <a:r>
              <a:rPr lang="es-ES" sz="3200" dirty="0" err="1"/>
              <a:t>installation</a:t>
            </a:r>
            <a:r>
              <a:rPr lang="es-ES" sz="3200" dirty="0"/>
              <a:t> and </a:t>
            </a:r>
            <a:r>
              <a:rPr lang="es-ES" sz="3200" dirty="0" err="1"/>
              <a:t>configuration</a:t>
            </a:r>
            <a:r>
              <a:rPr lang="es-ES" sz="3200" dirty="0"/>
              <a:t> </a:t>
            </a:r>
            <a:r>
              <a:rPr lang="es-ES" sz="3200" dirty="0" err="1"/>
              <a:t>challenges</a:t>
            </a:r>
            <a:r>
              <a:rPr lang="es-ES" sz="3200" dirty="0"/>
              <a:t> </a:t>
            </a:r>
            <a:r>
              <a:rPr lang="es-ES" sz="3200" dirty="0" err="1"/>
              <a:t>for</a:t>
            </a:r>
            <a:r>
              <a:rPr lang="es-ES" sz="3200" dirty="0"/>
              <a:t> </a:t>
            </a:r>
            <a:r>
              <a:rPr lang="es-ES" sz="3200" dirty="0" err="1"/>
              <a:t>sensors</a:t>
            </a:r>
            <a:r>
              <a:rPr lang="es-ES" sz="3200" dirty="0"/>
              <a:t> </a:t>
            </a:r>
            <a:r>
              <a:rPr lang="es-ES" sz="3200" dirty="0" err="1"/>
              <a:t>by</a:t>
            </a:r>
            <a:r>
              <a:rPr lang="es-ES" sz="3200" dirty="0"/>
              <a:t> </a:t>
            </a:r>
            <a:r>
              <a:rPr lang="es-ES" sz="3200" dirty="0" err="1"/>
              <a:t>defining</a:t>
            </a:r>
            <a:r>
              <a:rPr lang="es-ES" sz="3200" dirty="0"/>
              <a:t> a </a:t>
            </a:r>
            <a:r>
              <a:rPr lang="es-ES" sz="3200" dirty="0" err="1"/>
              <a:t>standard</a:t>
            </a:r>
            <a:r>
              <a:rPr lang="es-ES" sz="3200" dirty="0"/>
              <a:t> </a:t>
            </a:r>
            <a:r>
              <a:rPr lang="es-ES" sz="3200" dirty="0" err="1"/>
              <a:t>instrument</a:t>
            </a:r>
            <a:r>
              <a:rPr lang="es-ES" sz="3200" dirty="0"/>
              <a:t> </a:t>
            </a:r>
            <a:r>
              <a:rPr lang="es-ES" sz="3200" dirty="0" err="1"/>
              <a:t>protocol</a:t>
            </a:r>
            <a:r>
              <a:rPr lang="es-ES" sz="3200" dirty="0"/>
              <a:t> </a:t>
            </a:r>
            <a:r>
              <a:rPr lang="es-ES" sz="3200" dirty="0" err="1"/>
              <a:t>to</a:t>
            </a:r>
            <a:r>
              <a:rPr lang="es-ES" sz="3200" dirty="0"/>
              <a:t> </a:t>
            </a:r>
            <a:r>
              <a:rPr lang="es-ES" sz="3200" dirty="0" err="1"/>
              <a:t>store</a:t>
            </a:r>
            <a:r>
              <a:rPr lang="es-ES" sz="3200" dirty="0"/>
              <a:t> and </a:t>
            </a:r>
            <a:r>
              <a:rPr lang="es-ES" sz="3200" dirty="0" err="1"/>
              <a:t>automatically</a:t>
            </a:r>
            <a:r>
              <a:rPr lang="es-ES" sz="3200" dirty="0"/>
              <a:t> </a:t>
            </a:r>
            <a:r>
              <a:rPr lang="es-ES" sz="3200" dirty="0" err="1"/>
              <a:t>retrieve</a:t>
            </a:r>
            <a:r>
              <a:rPr lang="es-ES" sz="3200" dirty="0"/>
              <a:t> </a:t>
            </a:r>
            <a:r>
              <a:rPr lang="es-ES" sz="3200" dirty="0" err="1"/>
              <a:t>metadata</a:t>
            </a:r>
            <a:r>
              <a:rPr lang="es-ES" sz="3200" dirty="0"/>
              <a:t> and </a:t>
            </a:r>
            <a:r>
              <a:rPr lang="es-ES" sz="3200" dirty="0" err="1"/>
              <a:t>other</a:t>
            </a:r>
            <a:r>
              <a:rPr lang="es-ES" sz="3200" dirty="0"/>
              <a:t> </a:t>
            </a:r>
            <a:r>
              <a:rPr lang="es-ES" sz="3200" dirty="0" err="1"/>
              <a:t>information</a:t>
            </a:r>
            <a:r>
              <a:rPr lang="es-ES" sz="3200" dirty="0"/>
              <a:t> </a:t>
            </a:r>
            <a:r>
              <a:rPr lang="es-ES" sz="3200" dirty="0" err="1"/>
              <a:t>from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instrument</a:t>
            </a:r>
            <a:r>
              <a:rPr lang="es-ES" sz="3200" dirty="0"/>
              <a:t> </a:t>
            </a:r>
            <a:r>
              <a:rPr lang="es-ES" sz="3200" dirty="0" err="1"/>
              <a:t>device</a:t>
            </a:r>
            <a:r>
              <a:rPr lang="es-ES" sz="3200" dirty="0"/>
              <a:t> </a:t>
            </a:r>
            <a:r>
              <a:rPr lang="es-ES" sz="3200" dirty="0" err="1"/>
              <a:t>itself</a:t>
            </a:r>
            <a:r>
              <a:rPr lang="es-ES" sz="3200" dirty="0"/>
              <a:t>.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00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629863"/>
              </p:ext>
            </p:extLst>
          </p:nvPr>
        </p:nvGraphicFramePr>
        <p:xfrm>
          <a:off x="1475656" y="2852936"/>
          <a:ext cx="6120680" cy="3291840"/>
        </p:xfrm>
        <a:graphic>
          <a:graphicData uri="http://schemas.openxmlformats.org/drawingml/2006/table">
            <a:tbl>
              <a:tblPr/>
              <a:tblGrid>
                <a:gridCol w="1203491"/>
                <a:gridCol w="4917189"/>
              </a:tblGrid>
              <a:tr h="4050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Command</a:t>
                      </a:r>
                      <a:endParaRPr kumimoji="0" lang="es-E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Description</a:t>
                      </a:r>
                      <a:endParaRPr kumimoji="0" lang="es-E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F497D"/>
                    </a:solidFill>
                  </a:tcPr>
                </a:tc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PUCKRM</a:t>
                      </a:r>
                      <a:endParaRPr kumimoji="0" lang="es-E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Read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PUCK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memory</a:t>
                      </a:r>
                      <a:endParaRPr kumimoji="0" lang="es-E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PUCKWM</a:t>
                      </a:r>
                      <a:endParaRPr kumimoji="0" lang="es-E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Write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PUCK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memory</a:t>
                      </a:r>
                      <a:endParaRPr kumimoji="0" lang="es-E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PUCKFM</a:t>
                      </a:r>
                      <a:endParaRPr kumimoji="0" lang="es-E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Finish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writing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s-E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PUCK</a:t>
                      </a:r>
                      <a:endParaRPr kumimoji="0" lang="es-E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PUCKEM</a:t>
                      </a:r>
                      <a:endParaRPr kumimoji="0" lang="es-E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Erase PUCK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memory</a:t>
                      </a:r>
                      <a:endParaRPr kumimoji="0" lang="es-E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PUCKGA</a:t>
                      </a:r>
                      <a:endParaRPr kumimoji="0" lang="es-E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Read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the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PUCK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memory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pointer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address</a:t>
                      </a:r>
                      <a:endParaRPr kumimoji="0" lang="es-E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PUCKIM</a:t>
                      </a:r>
                      <a:endParaRPr kumimoji="0" lang="es-E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Change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to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instrument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mode</a:t>
                      </a:r>
                      <a:endParaRPr kumimoji="0" lang="es-E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0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PUCKSA</a:t>
                      </a:r>
                      <a:endParaRPr kumimoji="0" lang="es-E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Write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the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PUCK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memory</a:t>
                      </a: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pointer </a:t>
                      </a:r>
                      <a:r>
                        <a:rPr kumimoji="0" lang="es-E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address</a:t>
                      </a:r>
                      <a:endParaRPr kumimoji="0" lang="es-E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44450" marR="4445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539552" y="462151"/>
            <a:ext cx="79928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Instruments </a:t>
            </a:r>
            <a:r>
              <a:rPr lang="es-ES" sz="2800" dirty="0" err="1" smtClean="0"/>
              <a:t>with</a:t>
            </a:r>
            <a:r>
              <a:rPr lang="es-ES" sz="2800" dirty="0" smtClean="0"/>
              <a:t> a </a:t>
            </a:r>
            <a:r>
              <a:rPr lang="es-ES" sz="2800" dirty="0" err="1" smtClean="0"/>
              <a:t>command</a:t>
            </a:r>
            <a:r>
              <a:rPr lang="es-ES" sz="2800" dirty="0" smtClean="0"/>
              <a:t> </a:t>
            </a:r>
            <a:r>
              <a:rPr lang="es-ES" sz="2800" dirty="0" err="1" smtClean="0"/>
              <a:t>oriented</a:t>
            </a:r>
            <a:r>
              <a:rPr lang="es-ES" sz="2800" dirty="0" smtClean="0"/>
              <a:t> </a:t>
            </a:r>
            <a:r>
              <a:rPr lang="es-ES" sz="2800" dirty="0" err="1" smtClean="0"/>
              <a:t>communication</a:t>
            </a:r>
            <a:r>
              <a:rPr lang="es-ES" sz="2800" dirty="0" smtClean="0"/>
              <a:t> can “</a:t>
            </a:r>
            <a:r>
              <a:rPr lang="es-ES" sz="2800" dirty="0" err="1" smtClean="0"/>
              <a:t>add</a:t>
            </a:r>
            <a:r>
              <a:rPr lang="es-ES" sz="2800" dirty="0" smtClean="0"/>
              <a:t>” </a:t>
            </a:r>
            <a:r>
              <a:rPr lang="es-ES" sz="2800" dirty="0" err="1" smtClean="0"/>
              <a:t>these</a:t>
            </a:r>
            <a:r>
              <a:rPr lang="es-ES" sz="2800" dirty="0" smtClean="0"/>
              <a:t> </a:t>
            </a:r>
            <a:r>
              <a:rPr lang="es-ES" sz="2800" dirty="0" err="1" smtClean="0"/>
              <a:t>commands</a:t>
            </a:r>
            <a:r>
              <a:rPr lang="es-ES" sz="2800" dirty="0" smtClean="0"/>
              <a:t> </a:t>
            </a:r>
            <a:r>
              <a:rPr lang="es-ES" sz="2800" dirty="0" err="1" smtClean="0"/>
              <a:t>to</a:t>
            </a:r>
            <a:r>
              <a:rPr lang="es-ES" sz="2800" dirty="0" smtClean="0"/>
              <a:t> </a:t>
            </a:r>
            <a:r>
              <a:rPr lang="es-ES" sz="2800" dirty="0" err="1" smtClean="0"/>
              <a:t>their</a:t>
            </a:r>
            <a:r>
              <a:rPr lang="es-ES" sz="2800" dirty="0" smtClean="0"/>
              <a:t> </a:t>
            </a:r>
            <a:r>
              <a:rPr lang="es-ES" sz="2800" dirty="0" err="1" smtClean="0"/>
              <a:t>propietary</a:t>
            </a:r>
            <a:r>
              <a:rPr lang="es-ES" sz="2800" dirty="0" smtClean="0"/>
              <a:t> </a:t>
            </a:r>
            <a:r>
              <a:rPr lang="es-ES" sz="2800" dirty="0" err="1" smtClean="0"/>
              <a:t>commands</a:t>
            </a:r>
            <a:r>
              <a:rPr lang="es-ES" sz="2800" dirty="0" smtClean="0"/>
              <a:t> data set in </a:t>
            </a:r>
            <a:r>
              <a:rPr lang="es-ES" sz="2800" dirty="0" err="1" smtClean="0"/>
              <a:t>order</a:t>
            </a:r>
            <a:r>
              <a:rPr lang="es-ES" sz="2800" dirty="0" smtClean="0"/>
              <a:t> </a:t>
            </a:r>
            <a:r>
              <a:rPr lang="es-ES" sz="2800" dirty="0" err="1" smtClean="0"/>
              <a:t>to</a:t>
            </a:r>
            <a:r>
              <a:rPr lang="es-ES" sz="2800" dirty="0" smtClean="0"/>
              <a:t> </a:t>
            </a:r>
            <a:r>
              <a:rPr lang="es-ES" sz="2800" dirty="0" err="1" smtClean="0"/>
              <a:t>manage</a:t>
            </a:r>
            <a:r>
              <a:rPr lang="es-ES" sz="2800" dirty="0" smtClean="0"/>
              <a:t> </a:t>
            </a:r>
            <a:r>
              <a:rPr lang="es-ES" sz="2800" dirty="0" err="1" smtClean="0"/>
              <a:t>the</a:t>
            </a:r>
            <a:r>
              <a:rPr lang="es-ES" sz="2800" dirty="0" smtClean="0"/>
              <a:t> PUCK </a:t>
            </a:r>
            <a:r>
              <a:rPr lang="es-ES" sz="2800" dirty="0" err="1" smtClean="0"/>
              <a:t>memory</a:t>
            </a:r>
            <a:r>
              <a:rPr lang="es-ES" sz="2800" dirty="0" smtClean="0"/>
              <a:t> </a:t>
            </a:r>
            <a:r>
              <a:rPr lang="es-ES" sz="2800" dirty="0" err="1" smtClean="0"/>
              <a:t>to</a:t>
            </a:r>
            <a:r>
              <a:rPr lang="es-ES" sz="2800" dirty="0" smtClean="0"/>
              <a:t> </a:t>
            </a:r>
            <a:r>
              <a:rPr lang="es-ES" sz="2800" dirty="0" err="1" smtClean="0"/>
              <a:t>write</a:t>
            </a:r>
            <a:r>
              <a:rPr lang="es-ES" sz="2800" dirty="0" smtClean="0"/>
              <a:t> and </a:t>
            </a:r>
            <a:r>
              <a:rPr lang="es-ES" sz="2800" dirty="0" err="1" smtClean="0"/>
              <a:t>read</a:t>
            </a:r>
            <a:r>
              <a:rPr lang="es-ES" sz="2800" dirty="0" smtClean="0"/>
              <a:t>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SensorML</a:t>
            </a:r>
            <a:r>
              <a:rPr lang="es-ES" sz="2800" dirty="0" smtClean="0"/>
              <a:t> file.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987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264292"/>
            <a:ext cx="2592288" cy="1684988"/>
          </a:xfrm>
          <a:prstGeom prst="rect">
            <a:avLst/>
          </a:prstGeom>
        </p:spPr>
      </p:pic>
      <p:pic>
        <p:nvPicPr>
          <p:cNvPr id="3" name="Imagen 2" descr="instrumen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5166185" cy="36001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3203848" y="3140968"/>
            <a:ext cx="1008112" cy="1008112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>
            <a:off x="3635896" y="3789040"/>
            <a:ext cx="2376264" cy="10801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 rot="1609644">
            <a:off x="4124853" y="4037920"/>
            <a:ext cx="182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Serial </a:t>
            </a:r>
            <a:r>
              <a:rPr lang="es-ES" dirty="0" err="1" smtClean="0"/>
              <a:t>or</a:t>
            </a:r>
            <a:r>
              <a:rPr lang="es-ES" dirty="0" smtClean="0"/>
              <a:t> Ethernet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482911" y="548680"/>
            <a:ext cx="8409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err="1" smtClean="0"/>
              <a:t>Now</a:t>
            </a:r>
            <a:r>
              <a:rPr lang="es-ES" sz="2400" dirty="0" smtClean="0"/>
              <a:t>, a “universal driver” </a:t>
            </a:r>
            <a:r>
              <a:rPr lang="es-ES" sz="2400" dirty="0" err="1" smtClean="0"/>
              <a:t>or</a:t>
            </a:r>
            <a:r>
              <a:rPr lang="es-ES" sz="2400" dirty="0" smtClean="0"/>
              <a:t> “SWE driver” </a:t>
            </a:r>
            <a:r>
              <a:rPr lang="es-ES" sz="2400" dirty="0" err="1" smtClean="0"/>
              <a:t>executed</a:t>
            </a:r>
            <a:r>
              <a:rPr lang="es-ES" sz="2400" dirty="0" smtClean="0"/>
              <a:t> </a:t>
            </a:r>
            <a:r>
              <a:rPr lang="es-ES" sz="2400" dirty="0" err="1" smtClean="0"/>
              <a:t>on</a:t>
            </a:r>
            <a:r>
              <a:rPr lang="es-ES" sz="2400" dirty="0" smtClean="0"/>
              <a:t> </a:t>
            </a:r>
            <a:r>
              <a:rPr lang="es-ES" sz="2400" dirty="0" err="1" smtClean="0"/>
              <a:t>the</a:t>
            </a:r>
            <a:r>
              <a:rPr lang="es-ES" sz="2400" dirty="0" smtClean="0"/>
              <a:t> </a:t>
            </a:r>
            <a:r>
              <a:rPr lang="es-ES" sz="2400" dirty="0" err="1" smtClean="0"/>
              <a:t>platform</a:t>
            </a:r>
            <a:r>
              <a:rPr lang="es-ES" sz="2400" dirty="0" smtClean="0"/>
              <a:t> </a:t>
            </a:r>
            <a:r>
              <a:rPr lang="es-ES" sz="2400" dirty="0" err="1" smtClean="0"/>
              <a:t>controller</a:t>
            </a:r>
            <a:r>
              <a:rPr lang="es-ES" sz="2400" dirty="0" smtClean="0"/>
              <a:t>, </a:t>
            </a:r>
            <a:r>
              <a:rPr lang="es-ES" sz="2400" dirty="0" err="1" smtClean="0"/>
              <a:t>using</a:t>
            </a:r>
            <a:r>
              <a:rPr lang="es-ES" sz="2400" dirty="0" smtClean="0"/>
              <a:t> PUCK </a:t>
            </a:r>
            <a:r>
              <a:rPr lang="es-ES" sz="2400" dirty="0" err="1" smtClean="0"/>
              <a:t>commands</a:t>
            </a:r>
            <a:r>
              <a:rPr lang="es-ES" sz="2400" dirty="0" smtClean="0"/>
              <a:t>, </a:t>
            </a:r>
            <a:r>
              <a:rPr lang="es-ES" sz="2400" dirty="0" err="1" smtClean="0"/>
              <a:t>is</a:t>
            </a:r>
            <a:r>
              <a:rPr lang="es-ES" sz="2400" dirty="0" smtClean="0"/>
              <a:t> </a:t>
            </a:r>
            <a:r>
              <a:rPr lang="es-ES" sz="2400" dirty="0" err="1" smtClean="0"/>
              <a:t>able</a:t>
            </a:r>
            <a:r>
              <a:rPr lang="es-ES" sz="2400" dirty="0" smtClean="0"/>
              <a:t> </a:t>
            </a:r>
            <a:r>
              <a:rPr lang="es-ES" sz="2400" dirty="0" err="1" smtClean="0"/>
              <a:t>to</a:t>
            </a:r>
            <a:r>
              <a:rPr lang="es-ES" sz="2400" dirty="0" smtClean="0"/>
              <a:t> </a:t>
            </a:r>
            <a:r>
              <a:rPr lang="es-ES" sz="2400" dirty="0" err="1" smtClean="0"/>
              <a:t>retreive</a:t>
            </a:r>
            <a:r>
              <a:rPr lang="es-ES" sz="2400" dirty="0" smtClean="0"/>
              <a:t> </a:t>
            </a:r>
            <a:r>
              <a:rPr lang="es-ES" sz="2400" dirty="0" err="1" smtClean="0"/>
              <a:t>the</a:t>
            </a:r>
            <a:r>
              <a:rPr lang="es-ES" sz="2400" dirty="0" smtClean="0"/>
              <a:t> </a:t>
            </a:r>
            <a:r>
              <a:rPr lang="es-ES" sz="2400" dirty="0" err="1" smtClean="0"/>
              <a:t>information</a:t>
            </a:r>
            <a:r>
              <a:rPr lang="es-ES" sz="2400" dirty="0" smtClean="0"/>
              <a:t> </a:t>
            </a:r>
            <a:r>
              <a:rPr lang="es-ES" sz="2400" dirty="0" err="1" smtClean="0"/>
              <a:t>from</a:t>
            </a:r>
            <a:r>
              <a:rPr lang="es-ES" sz="2400" dirty="0" smtClean="0"/>
              <a:t> </a:t>
            </a:r>
            <a:r>
              <a:rPr lang="es-ES" sz="2400" dirty="0" err="1" smtClean="0"/>
              <a:t>the</a:t>
            </a:r>
            <a:r>
              <a:rPr lang="es-ES" sz="2400" dirty="0" smtClean="0"/>
              <a:t> </a:t>
            </a:r>
            <a:r>
              <a:rPr lang="es-ES" sz="2400" dirty="0" err="1" smtClean="0"/>
              <a:t>instrument</a:t>
            </a:r>
            <a:r>
              <a:rPr lang="es-ES" sz="2400" dirty="0" smtClean="0"/>
              <a:t> and </a:t>
            </a:r>
            <a:r>
              <a:rPr lang="es-ES" sz="2400" dirty="0" err="1" smtClean="0"/>
              <a:t>execute</a:t>
            </a:r>
            <a:r>
              <a:rPr lang="es-ES" sz="2400" dirty="0" smtClean="0"/>
              <a:t> </a:t>
            </a:r>
            <a:r>
              <a:rPr lang="es-ES" sz="2400" dirty="0" err="1" smtClean="0"/>
              <a:t>the</a:t>
            </a:r>
            <a:r>
              <a:rPr lang="es-ES" sz="2400" dirty="0" smtClean="0"/>
              <a:t> </a:t>
            </a:r>
            <a:r>
              <a:rPr lang="es-ES" sz="2400" dirty="0" err="1" smtClean="0"/>
              <a:t>commands</a:t>
            </a:r>
            <a:r>
              <a:rPr lang="es-ES" sz="2400" dirty="0" smtClean="0"/>
              <a:t> </a:t>
            </a:r>
            <a:r>
              <a:rPr lang="es-ES" sz="2400" dirty="0" err="1" smtClean="0"/>
              <a:t>described</a:t>
            </a:r>
            <a:r>
              <a:rPr lang="es-ES" sz="2400" dirty="0" smtClean="0"/>
              <a:t> </a:t>
            </a:r>
            <a:r>
              <a:rPr lang="es-ES" sz="2400" dirty="0" err="1" smtClean="0"/>
              <a:t>into</a:t>
            </a:r>
            <a:r>
              <a:rPr lang="es-ES" sz="2400" dirty="0" smtClean="0"/>
              <a:t> </a:t>
            </a:r>
            <a:r>
              <a:rPr lang="es-ES" sz="2400" dirty="0" err="1" smtClean="0"/>
              <a:t>the</a:t>
            </a:r>
            <a:r>
              <a:rPr lang="es-ES" sz="2400" dirty="0" smtClean="0"/>
              <a:t> </a:t>
            </a:r>
            <a:r>
              <a:rPr lang="es-ES" sz="2400" dirty="0" err="1" smtClean="0"/>
              <a:t>SensorML</a:t>
            </a:r>
            <a:r>
              <a:rPr lang="es-ES" sz="2400" dirty="0" smtClean="0"/>
              <a:t> file </a:t>
            </a:r>
            <a:r>
              <a:rPr lang="es-ES" sz="2400" dirty="0" err="1" smtClean="0"/>
              <a:t>for</a:t>
            </a:r>
            <a:r>
              <a:rPr lang="es-ES" sz="2400" dirty="0" smtClean="0"/>
              <a:t> </a:t>
            </a:r>
            <a:r>
              <a:rPr lang="es-ES" sz="2400" dirty="0" err="1" smtClean="0"/>
              <a:t>triggering</a:t>
            </a:r>
            <a:r>
              <a:rPr lang="es-ES" sz="2400" dirty="0" smtClean="0"/>
              <a:t> </a:t>
            </a:r>
            <a:r>
              <a:rPr lang="es-ES" sz="2400" dirty="0" err="1" smtClean="0"/>
              <a:t>the</a:t>
            </a:r>
            <a:r>
              <a:rPr lang="es-ES" sz="2400" dirty="0" smtClean="0"/>
              <a:t> </a:t>
            </a:r>
            <a:r>
              <a:rPr lang="es-ES" sz="2400" dirty="0" err="1" smtClean="0"/>
              <a:t>instrument</a:t>
            </a:r>
            <a:r>
              <a:rPr lang="es-ES" sz="2400" dirty="0" smtClean="0"/>
              <a:t>, configure, </a:t>
            </a:r>
            <a:r>
              <a:rPr lang="es-ES" sz="2400" dirty="0" err="1" smtClean="0"/>
              <a:t>etc</a:t>
            </a:r>
            <a:r>
              <a:rPr lang="is-IS" sz="2400" dirty="0" smtClean="0"/>
              <a:t>…</a:t>
            </a:r>
            <a:endParaRPr lang="es-ES" sz="2400" dirty="0" smtClean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9" name="CuadroTexto 8"/>
          <p:cNvSpPr txBox="1"/>
          <p:nvPr/>
        </p:nvSpPr>
        <p:spPr>
          <a:xfrm>
            <a:off x="6012160" y="3915618"/>
            <a:ext cx="296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Platforms</a:t>
            </a:r>
            <a:r>
              <a:rPr lang="es-ES" dirty="0" smtClean="0"/>
              <a:t> </a:t>
            </a:r>
            <a:r>
              <a:rPr lang="es-ES" dirty="0" err="1" smtClean="0"/>
              <a:t>execute</a:t>
            </a:r>
            <a:r>
              <a:rPr lang="es-ES" dirty="0" smtClean="0"/>
              <a:t> SWE driver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755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9291 C 0.00573 0.06 0.00869 0.03035 0.01146 -0.00116 C 0.01459 -0.03499 0.0165 -0.06604 0.02414 -0.0957 C 0.02501 -0.09917 0.02553 -0.10334 0.02588 -0.10682 C 0.02675 -0.11191 0.02658 -0.11724 0.02762 -0.12165 C 0.02849 -0.12466 0.0304 -0.12628 0.03144 -0.12883 C 0.04134 -0.15362 0.0271 -0.12443 0.04047 -0.15431 C 0.04343 -0.1608 0.04707 -0.16544 0.0495 -0.17215 C 0.05489 -0.18884 0.06531 -0.2039 0.07469 -0.20853 C 0.1077 -0.25209 0.13583 -0.20876 0.16502 -0.1937 C 0.1671 -0.19162 0.16866 -0.18884 0.1704 -0.18652 C 0.17214 -0.1849 0.1744 -0.18559 0.17579 -0.18304 C 0.17752 -0.1805 0.17787 -0.17494 0.17943 -0.17215 C 0.181 -0.16984 0.18308 -0.1703 0.18482 -0.16845 C 0.1869 -0.16636 0.18864 -0.16405 0.1902 -0.1615 C 0.19402 -0.15547 0.19576 -0.14574 0.19924 -0.13972 C 0.20254 -0.13485 0.20688 -0.13346 0.21018 -0.12883 C 0.21209 -0.12396 0.21331 -0.11817 0.21556 -0.114 C 0.21713 -0.11191 0.21939 -0.11238 0.22095 -0.11052 C 0.22877 -0.10218 0.24006 -0.08735 0.24648 -0.07415 C 0.25847 -0.05005 0.26681 -0.0241 0.28227 -0.00858 C 0.29182 0.01876 0.27914 -0.01437 0.29321 0.00949 C 0.29495 0.01181 0.29529 0.01737 0.29668 0.02038 C 0.29894 0.02456 0.30172 0.0271 0.30415 0.03104 C 0.31145 0.04263 0.31926 0.05398 0.32569 0.06742 C 0.33003 0.07599 0.33351 0.08572 0.33837 0.09291 C 0.34393 0.10055 0.3547 0.10959 0.3547 0.12604 " pathEditMode="relative" rAng="0" ptsTypes="fffffffffffffffffffff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9" y="-15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833532"/>
            <a:ext cx="2592288" cy="1684988"/>
          </a:xfrm>
          <a:prstGeom prst="rect">
            <a:avLst/>
          </a:prstGeom>
        </p:spPr>
      </p:pic>
      <p:pic>
        <p:nvPicPr>
          <p:cNvPr id="3" name="Imagen 2" descr="instrumen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342056"/>
            <a:ext cx="5166185" cy="36001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4788024" y="2862336"/>
            <a:ext cx="1008112" cy="1008112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>
            <a:off x="2123728" y="2358280"/>
            <a:ext cx="2376264" cy="10801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 rot="1609644">
            <a:off x="2612685" y="2607160"/>
            <a:ext cx="182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Serial </a:t>
            </a:r>
            <a:r>
              <a:rPr lang="es-ES" dirty="0" err="1" smtClean="0"/>
              <a:t>or</a:t>
            </a:r>
            <a:r>
              <a:rPr lang="es-ES" dirty="0" smtClean="0"/>
              <a:t> Ethernet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251520" y="4974267"/>
            <a:ext cx="8409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err="1" smtClean="0"/>
              <a:t>On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other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hand</a:t>
            </a:r>
            <a:r>
              <a:rPr lang="es-ES_tradnl" sz="2400" dirty="0" smtClean="0"/>
              <a:t>,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platform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controller</a:t>
            </a:r>
            <a:r>
              <a:rPr lang="es-ES_tradnl" sz="2400" dirty="0" smtClean="0"/>
              <a:t> can “</a:t>
            </a:r>
            <a:r>
              <a:rPr lang="es-ES_tradnl" sz="2400" dirty="0" err="1" smtClean="0"/>
              <a:t>inject</a:t>
            </a:r>
            <a:r>
              <a:rPr lang="es-ES_tradnl" sz="2400" dirty="0" smtClean="0"/>
              <a:t>” data </a:t>
            </a:r>
            <a:r>
              <a:rPr lang="es-ES_tradnl" sz="2400" dirty="0" err="1" smtClean="0"/>
              <a:t>directly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into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an</a:t>
            </a:r>
            <a:r>
              <a:rPr lang="es-ES_tradnl" sz="2400" dirty="0" smtClean="0"/>
              <a:t> SWE-SOS server.  </a:t>
            </a:r>
            <a:endParaRPr lang="es-ES" sz="2400" dirty="0" smtClean="0"/>
          </a:p>
        </p:txBody>
      </p:sp>
      <p:cxnSp>
        <p:nvCxnSpPr>
          <p:cNvPr id="9" name="Conector recto de flecha 8"/>
          <p:cNvCxnSpPr/>
          <p:nvPr/>
        </p:nvCxnSpPr>
        <p:spPr>
          <a:xfrm flipV="1">
            <a:off x="6300192" y="1589891"/>
            <a:ext cx="1440160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7668344" y="1301859"/>
            <a:ext cx="133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SWE </a:t>
            </a:r>
            <a:r>
              <a:rPr lang="es-ES" dirty="0" err="1" smtClean="0"/>
              <a:t>Service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39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1 -0.193 C 0.03248 -0.17261 0.03474 -0.15616 0.037 -0.13554 C 0.0396 -0.11075 0.04116 -0.09453 0.04724 -0.07414 C 0.04794 -0.06974 0.04846 -0.06974 0.04863 -0.06603 C 0.04933 -0.06186 0.04933 -0.06186 0.0502 -0.05769 C 0.05089 -0.05352 0.05246 -0.05352 0.05315 -0.05352 C 0.06114 -0.0373 0.04968 -0.05352 0.06045 -0.0373 C 0.06288 -0.03313 0.06583 -0.02919 0.06791 -0.02502 C 0.07208 -0.01274 0.08077 -0.0044 0.08806 -0.00023 C 0.11481 0.02456 0.13774 -0.00023 0.16137 -0.01274 C 0.16293 -0.01274 0.16432 -0.01274 0.16571 -0.01668 C 0.1671 -0.01668 0.16884 -0.01668 0.17005 -0.01668 C 0.17144 -0.02085 0.17161 -0.02502 0.17283 -0.02502 C 0.17439 -0.02502 0.17596 -0.02502 0.17735 -0.02919 C 0.17908 -0.02919 0.18047 -0.02919 0.18169 -0.03313 C 0.18464 -0.0373 0.18621 -0.04147 0.18898 -0.04564 C 0.19159 -0.04958 0.19524 -0.04958 0.19784 -0.05352 C 0.19958 -0.05352 0.20045 -0.05769 0.20236 -0.06186 C 0.2034 -0.06186 0.20549 -0.06186 0.2067 -0.06603 C 0.21296 -0.06974 0.22199 -0.07831 0.22737 -0.08665 C 0.23693 -0.10287 0.24353 -0.11932 0.25603 -0.1272 C 0.26402 -0.14782 0.2536 -0.1272 0.26507 -0.13971 C 0.26646 -0.14365 0.26663 -0.14782 0.26785 -0.14782 C 0.26958 -0.15199 0.27201 -0.15199 0.27392 -0.15616 C 0.27983 -0.16033 0.28626 -0.16821 0.29129 -0.17678 C 0.29477 -0.18466 0.29772 -0.18883 0.30154 -0.193 C 0.30606 -0.20088 0.31509 -0.20505 0.31509 -0.2171 " pathEditMode="relative" rAng="0" ptsTypes="fffffffffffffffffffff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74" y="9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 Imagen" descr="000 logo OBSEA amb medusa per fons blanc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24" y="5814392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6237312"/>
            <a:ext cx="2088232" cy="626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463"/>
            <a:ext cx="9144000" cy="482907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218" y="4604827"/>
            <a:ext cx="1292918" cy="840397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055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 Imagen" descr="000 logo OBSEA amb medusa per fons blanc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24" y="5814392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6237312"/>
            <a:ext cx="2088232" cy="6261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463"/>
            <a:ext cx="9144000" cy="482907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234" y="4748843"/>
            <a:ext cx="1292918" cy="840397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64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7607"/>
          </a:xfrm>
        </p:spPr>
        <p:txBody>
          <a:bodyPr/>
          <a:lstStyle/>
          <a:p>
            <a:r>
              <a:rPr lang="en-US" dirty="0" err="1" smtClean="0"/>
              <a:t>NeXOS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4716" y="1616289"/>
            <a:ext cx="8748216" cy="4429670"/>
          </a:xfrm>
        </p:spPr>
        <p:txBody>
          <a:bodyPr>
            <a:normAutofit/>
          </a:bodyPr>
          <a:lstStyle/>
          <a:p>
            <a:r>
              <a:rPr lang="en-US" sz="2000" i="1" dirty="0" smtClean="0"/>
              <a:t>Ocean of Tomorrow Project</a:t>
            </a:r>
          </a:p>
          <a:p>
            <a:r>
              <a:rPr lang="en-US" sz="2000" i="1" dirty="0" smtClean="0"/>
              <a:t>Project number : 614102 (FP7-OCEAN-2013.2)</a:t>
            </a:r>
          </a:p>
          <a:p>
            <a:r>
              <a:rPr lang="en-US" sz="2000" i="1" dirty="0" smtClean="0"/>
              <a:t>Starting date : 1</a:t>
            </a:r>
            <a:r>
              <a:rPr lang="en-US" sz="2000" i="1" baseline="30000" dirty="0" smtClean="0"/>
              <a:t>st</a:t>
            </a:r>
            <a:r>
              <a:rPr lang="en-US" sz="2000" i="1" dirty="0" smtClean="0"/>
              <a:t> of October 2013 (48 months)</a:t>
            </a:r>
          </a:p>
          <a:p>
            <a:r>
              <a:rPr lang="en-US" sz="2000" i="1" dirty="0" smtClean="0"/>
              <a:t>21 partners from 6 European countries</a:t>
            </a:r>
          </a:p>
          <a:p>
            <a:r>
              <a:rPr lang="en-US" sz="2000" i="1" dirty="0" smtClean="0"/>
              <a:t>Coordinator : Eric Delory (PLOCAN, Spain)</a:t>
            </a:r>
          </a:p>
          <a:p>
            <a:r>
              <a:rPr lang="en-US" sz="2000" i="1" dirty="0" smtClean="0"/>
              <a:t>EU Project Officer: </a:t>
            </a:r>
            <a:r>
              <a:rPr lang="es-ES" sz="2000" dirty="0"/>
              <a:t>Anna-</a:t>
            </a:r>
            <a:r>
              <a:rPr lang="es-ES" sz="2000" dirty="0" err="1"/>
              <a:t>Natasa</a:t>
            </a:r>
            <a:r>
              <a:rPr lang="es-ES" sz="2000" dirty="0"/>
              <a:t> ASIK</a:t>
            </a:r>
            <a:endParaRPr lang="en-GB" sz="2000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572839" y="5084944"/>
            <a:ext cx="8083621" cy="1096615"/>
            <a:chOff x="290891" y="28532533"/>
            <a:chExt cx="20855840" cy="2862459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287" y="30190359"/>
              <a:ext cx="2271122" cy="1047506"/>
            </a:xfrm>
            <a:prstGeom prst="rect">
              <a:avLst/>
            </a:prstGeom>
          </p:spPr>
        </p:pic>
        <p:pic>
          <p:nvPicPr>
            <p:cNvPr id="10" name="10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2081" y="30406394"/>
              <a:ext cx="1706944" cy="715206"/>
            </a:xfrm>
            <a:prstGeom prst="rect">
              <a:avLst/>
            </a:prstGeom>
          </p:spPr>
        </p:pic>
        <p:pic>
          <p:nvPicPr>
            <p:cNvPr id="11" name="11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771" y="29884339"/>
              <a:ext cx="1193754" cy="1316216"/>
            </a:xfrm>
            <a:prstGeom prst="rect">
              <a:avLst/>
            </a:prstGeom>
          </p:spPr>
        </p:pic>
        <p:pic>
          <p:nvPicPr>
            <p:cNvPr id="12" name="12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0675" y="30460403"/>
              <a:ext cx="1430607" cy="667387"/>
            </a:xfrm>
            <a:prstGeom prst="rect">
              <a:avLst/>
            </a:prstGeom>
          </p:spPr>
        </p:pic>
        <p:pic>
          <p:nvPicPr>
            <p:cNvPr id="13" name="15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00152" y="29072620"/>
              <a:ext cx="2146579" cy="577874"/>
            </a:xfrm>
            <a:prstGeom prst="rect">
              <a:avLst/>
            </a:prstGeom>
          </p:spPr>
        </p:pic>
        <p:pic>
          <p:nvPicPr>
            <p:cNvPr id="14" name="16 Imagen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41742" y="30298377"/>
              <a:ext cx="2350367" cy="712137"/>
            </a:xfrm>
            <a:prstGeom prst="rect">
              <a:avLst/>
            </a:prstGeom>
          </p:spPr>
        </p:pic>
        <p:pic>
          <p:nvPicPr>
            <p:cNvPr id="15" name="17 Imag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10654" y="30244368"/>
              <a:ext cx="2491208" cy="999932"/>
            </a:xfrm>
            <a:prstGeom prst="rect">
              <a:avLst/>
            </a:prstGeom>
          </p:spPr>
        </p:pic>
        <p:pic>
          <p:nvPicPr>
            <p:cNvPr id="16" name="20 Imag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304" y="28964603"/>
              <a:ext cx="1525999" cy="571891"/>
            </a:xfrm>
            <a:prstGeom prst="rect">
              <a:avLst/>
            </a:prstGeom>
          </p:spPr>
        </p:pic>
        <p:pic>
          <p:nvPicPr>
            <p:cNvPr id="17" name="21 Imagen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" t="7781"/>
            <a:stretch/>
          </p:blipFill>
          <p:spPr>
            <a:xfrm>
              <a:off x="15260034" y="28948363"/>
              <a:ext cx="2099778" cy="1087651"/>
            </a:xfrm>
            <a:prstGeom prst="rect">
              <a:avLst/>
            </a:prstGeom>
          </p:spPr>
        </p:pic>
        <p:pic>
          <p:nvPicPr>
            <p:cNvPr id="18" name="22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6023" y="30352386"/>
              <a:ext cx="1490071" cy="817952"/>
            </a:xfrm>
            <a:prstGeom prst="rect">
              <a:avLst/>
            </a:prstGeom>
          </p:spPr>
        </p:pic>
        <p:pic>
          <p:nvPicPr>
            <p:cNvPr id="19" name="24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6621" y="28532533"/>
              <a:ext cx="1169329" cy="1592927"/>
            </a:xfrm>
            <a:prstGeom prst="rect">
              <a:avLst/>
            </a:prstGeom>
          </p:spPr>
        </p:pic>
        <p:pic>
          <p:nvPicPr>
            <p:cNvPr id="20" name="26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915" y="29920316"/>
              <a:ext cx="1658434" cy="1379252"/>
            </a:xfrm>
            <a:prstGeom prst="rect">
              <a:avLst/>
            </a:prstGeom>
          </p:spPr>
        </p:pic>
        <p:pic>
          <p:nvPicPr>
            <p:cNvPr id="21" name="28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3925" y="28856586"/>
              <a:ext cx="2430755" cy="852271"/>
            </a:xfrm>
            <a:prstGeom prst="rect">
              <a:avLst/>
            </a:prstGeom>
          </p:spPr>
        </p:pic>
        <p:pic>
          <p:nvPicPr>
            <p:cNvPr id="22" name="31 Imagen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2" r="70493"/>
            <a:stretch/>
          </p:blipFill>
          <p:spPr>
            <a:xfrm>
              <a:off x="434579" y="28732211"/>
              <a:ext cx="1431327" cy="1197923"/>
            </a:xfrm>
            <a:prstGeom prst="rect">
              <a:avLst/>
            </a:prstGeom>
          </p:spPr>
        </p:pic>
        <p:pic>
          <p:nvPicPr>
            <p:cNvPr id="23" name="18 Imagen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897" y="28856586"/>
              <a:ext cx="2033615" cy="789263"/>
            </a:xfrm>
            <a:prstGeom prst="rect">
              <a:avLst/>
            </a:prstGeom>
          </p:spPr>
        </p:pic>
        <p:pic>
          <p:nvPicPr>
            <p:cNvPr id="24" name="25 Imagen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652" y="29974325"/>
              <a:ext cx="1220169" cy="1420667"/>
            </a:xfrm>
            <a:prstGeom prst="rect">
              <a:avLst/>
            </a:prstGeom>
          </p:spPr>
        </p:pic>
        <p:pic>
          <p:nvPicPr>
            <p:cNvPr id="25" name="29 Imagen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0891" y="30068653"/>
              <a:ext cx="1812677" cy="1056296"/>
            </a:xfrm>
            <a:prstGeom prst="rect">
              <a:avLst/>
            </a:prstGeom>
          </p:spPr>
        </p:pic>
        <p:pic>
          <p:nvPicPr>
            <p:cNvPr id="26" name="19 Imagen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239" y="28856585"/>
              <a:ext cx="1887955" cy="727728"/>
            </a:xfrm>
            <a:prstGeom prst="rect">
              <a:avLst/>
            </a:prstGeom>
          </p:spPr>
        </p:pic>
        <p:pic>
          <p:nvPicPr>
            <p:cNvPr id="27" name="42 Imagen" descr="http://www.ecorys.com/sites/default/files/images/logo.gif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4263" y="28748568"/>
              <a:ext cx="2592860" cy="1458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1"/>
            <a:srcRect l="18113" r="18393"/>
            <a:stretch/>
          </p:blipFill>
          <p:spPr>
            <a:xfrm>
              <a:off x="8476193" y="28586542"/>
              <a:ext cx="1406012" cy="1329641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48656" y="5805264"/>
            <a:ext cx="1023144" cy="177683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292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3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48501"/>
            <a:ext cx="8857735" cy="4352707"/>
          </a:xfrm>
          <a:prstGeom prst="rect">
            <a:avLst/>
          </a:prstGeom>
        </p:spPr>
      </p:pic>
      <p:sp>
        <p:nvSpPr>
          <p:cNvPr id="4" name="Textfeld 6"/>
          <p:cNvSpPr txBox="1"/>
          <p:nvPr/>
        </p:nvSpPr>
        <p:spPr>
          <a:xfrm>
            <a:off x="187973" y="5823128"/>
            <a:ext cx="762438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hlinkClick r:id="rId3"/>
              </a:rPr>
              <a:t>http://nexos.demo.52north.org/client/#/?timespan=2016-02-16T19%3A55%3A13%2B01%3A00%2F2016-02-17T09%3A39%3A33%2B01%3A00&amp;ts=esonet__3%2Ctrios__</a:t>
            </a:r>
            <a:r>
              <a:rPr lang="de-DE" sz="1050" dirty="0" smtClean="0">
                <a:hlinkClick r:id="rId3"/>
              </a:rPr>
              <a:t>ts_1153a11ce68299b439124d18a541a642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39925432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1052736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1 Imagen" descr="000 logo OBSEA amb medusa per fons blanc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24" y="5814392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6237312"/>
            <a:ext cx="2088232" cy="6261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86602" y="3244334"/>
            <a:ext cx="1337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hlinkClick r:id="rId4" action="ppaction://hlinkfile"/>
              </a:rPr>
              <a:t>Demo video</a:t>
            </a:r>
            <a:endParaRPr lang="en-US" b="1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43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NeXOS Demo at the OI</a:t>
            </a:r>
          </a:p>
          <a:p>
            <a:r>
              <a:rPr lang="en-US" dirty="0" smtClean="0"/>
              <a:t>EGU</a:t>
            </a:r>
          </a:p>
          <a:p>
            <a:pPr lvl="1"/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April 2016, Vienna (Austria)</a:t>
            </a:r>
          </a:p>
          <a:p>
            <a:pPr lvl="1"/>
            <a:r>
              <a:rPr lang="en-US" dirty="0" smtClean="0"/>
              <a:t>Session</a:t>
            </a:r>
            <a:r>
              <a:rPr lang="en-US" dirty="0"/>
              <a:t>: ESSI1.1 </a:t>
            </a:r>
            <a:r>
              <a:rPr lang="en-US" dirty="0" smtClean="0"/>
              <a:t>- Informatics </a:t>
            </a:r>
            <a:r>
              <a:rPr lang="en-US" dirty="0"/>
              <a:t>in Oceanography and Ocean </a:t>
            </a:r>
            <a:r>
              <a:rPr lang="en-US" dirty="0" smtClean="0"/>
              <a:t>Science</a:t>
            </a:r>
          </a:p>
          <a:p>
            <a:r>
              <a:rPr lang="en-US" dirty="0"/>
              <a:t>Geospatial Sensor Webs Conference </a:t>
            </a:r>
            <a:r>
              <a:rPr lang="en-US" dirty="0" smtClean="0"/>
              <a:t>2016</a:t>
            </a:r>
          </a:p>
          <a:p>
            <a:pPr lvl="1"/>
            <a:r>
              <a:rPr lang="en-US" dirty="0" smtClean="0"/>
              <a:t>29</a:t>
            </a:r>
            <a:r>
              <a:rPr lang="en-US" baseline="30000" dirty="0" smtClean="0"/>
              <a:t>th</a:t>
            </a:r>
            <a:r>
              <a:rPr lang="en-US" dirty="0" smtClean="0"/>
              <a:t> to 31</a:t>
            </a:r>
            <a:r>
              <a:rPr lang="en-US" baseline="30000" dirty="0" smtClean="0"/>
              <a:t>st</a:t>
            </a:r>
            <a:r>
              <a:rPr lang="en-US" dirty="0" smtClean="0"/>
              <a:t> August 2016 (Germany)</a:t>
            </a:r>
          </a:p>
          <a:p>
            <a:pPr lvl="1"/>
            <a:r>
              <a:rPr lang="en-US" dirty="0" smtClean="0"/>
              <a:t>Call for Papers is currently open</a:t>
            </a:r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52north.org/about/other-activities/geospatial-sensor-webs-conference</a:t>
            </a:r>
            <a:endParaRPr lang="en-US" dirty="0" smtClean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smtClean="0"/>
              <a:t>15/03/2016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Oceanology International 2016 - SWE Workshop</a:t>
            </a:r>
            <a:endParaRPr lang="en-GB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37D5BB-AE45-4546-94FC-66494759068B}" type="slidenum">
              <a:rPr lang="en-GB" noProof="0" smtClean="0"/>
              <a:t>42</a:t>
            </a:fld>
            <a:endParaRPr lang="en-GB" noProof="0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Events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638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79388" y="908050"/>
            <a:ext cx="7772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 eaLnBrk="0" hangingPunct="0">
              <a:defRPr/>
            </a:pPr>
            <a:r>
              <a:rPr lang="en-US" sz="2400" kern="0" dirty="0">
                <a:latin typeface="+mj-lt"/>
                <a:ea typeface="+mj-ea"/>
                <a:cs typeface="+mj-cs"/>
              </a:rPr>
              <a:t>Thanks for your attention.</a:t>
            </a:r>
          </a:p>
        </p:txBody>
      </p:sp>
      <p:pic>
        <p:nvPicPr>
          <p:cNvPr id="39939" name="Picture 4" descr="came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3775075"/>
            <a:ext cx="3094037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OBSEA-20 Junio-09-0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1714500"/>
            <a:ext cx="314325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bioto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3775075"/>
            <a:ext cx="30956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9" descr="Logo OBSEA amb medusa per fons blanc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2" y="0"/>
            <a:ext cx="86409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nta 4500-capture_COM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59832" y="3789040"/>
            <a:ext cx="3456384" cy="2304256"/>
          </a:xfrm>
          <a:prstGeom prst="rect">
            <a:avLst/>
          </a:prstGeom>
        </p:spPr>
      </p:pic>
      <p:pic>
        <p:nvPicPr>
          <p:cNvPr id="3" name="manta 5150-capture_COMP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40063" y="1700808"/>
            <a:ext cx="2916324" cy="1944216"/>
          </a:xfrm>
          <a:prstGeom prst="rect">
            <a:avLst/>
          </a:prstGeom>
        </p:spPr>
      </p:pic>
      <p:pic>
        <p:nvPicPr>
          <p:cNvPr id="4" name="cormoranes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1700808"/>
            <a:ext cx="3240360" cy="216024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0272" y="6237312"/>
            <a:ext cx="2088232" cy="626102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952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13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1"/>
            <a:ext cx="9144000" cy="594928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23528" y="260648"/>
            <a:ext cx="2248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Obsea</a:t>
            </a:r>
            <a:r>
              <a:rPr lang="es-ES" b="1" dirty="0" smtClean="0"/>
              <a:t> data </a:t>
            </a:r>
            <a:r>
              <a:rPr lang="es-ES" b="1" dirty="0" err="1" smtClean="0"/>
              <a:t>services</a:t>
            </a:r>
            <a:r>
              <a:rPr lang="is-IS" b="1" dirty="0" smtClean="0"/>
              <a:t>…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86420"/>
            <a:ext cx="622300" cy="622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6202687"/>
            <a:ext cx="622300" cy="622300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753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 Imagen" descr="000 logo OBSEA amb medusa per fons blanc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08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72946" y="188640"/>
            <a:ext cx="7313414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OBSEA QC Flags</a:t>
            </a:r>
            <a:endParaRPr lang="en-GB" sz="3600" b="1" dirty="0"/>
          </a:p>
        </p:txBody>
      </p:sp>
      <p:graphicFrame>
        <p:nvGraphicFramePr>
          <p:cNvPr id="5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687345"/>
              </p:ext>
            </p:extLst>
          </p:nvPr>
        </p:nvGraphicFramePr>
        <p:xfrm>
          <a:off x="395536" y="1628800"/>
          <a:ext cx="8352928" cy="373836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148329"/>
                <a:gridCol w="5204599"/>
              </a:tblGrid>
              <a:tr h="371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Flag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Meaning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1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no quality control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1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value seems correct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9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value appears inconsistent with other values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1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value seems doubtful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1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value seems erroneous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1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value was modified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1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flagged land test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1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7-8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reserved for future use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1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value missing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05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 Imagen" descr="000 logo OBSEA amb medusa per fons blanc.pn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08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72946" y="188640"/>
            <a:ext cx="5343270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Flow of QC Service and SOS Server</a:t>
            </a:r>
            <a:endParaRPr lang="en-GB" sz="36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704975"/>
            <a:ext cx="843915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46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err="1" smtClean="0"/>
              <a:t>Obsea</a:t>
            </a:r>
            <a:r>
              <a:rPr lang="es-ES" dirty="0" smtClean="0"/>
              <a:t> data – web </a:t>
            </a:r>
            <a:r>
              <a:rPr lang="es-ES" dirty="0" err="1" smtClean="0"/>
              <a:t>site</a:t>
            </a:r>
            <a:r>
              <a:rPr lang="es-ES" dirty="0" smtClean="0"/>
              <a:t>: </a:t>
            </a:r>
            <a:r>
              <a:rPr lang="es-ES" dirty="0" err="1" smtClean="0"/>
              <a:t>www.obsea.es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268760"/>
            <a:ext cx="5898232" cy="5310669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57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144000" cy="53075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49" y="6177918"/>
            <a:ext cx="8312727" cy="70746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3528" y="260648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http://</a:t>
            </a:r>
            <a:r>
              <a:rPr lang="es-ES" dirty="0" err="1"/>
              <a:t>www.emodnet-physics.eu</a:t>
            </a:r>
            <a:r>
              <a:rPr lang="es-ES" dirty="0"/>
              <a:t>/</a:t>
            </a:r>
            <a:r>
              <a:rPr lang="es-ES" dirty="0" err="1"/>
              <a:t>Map</a:t>
            </a:r>
            <a:r>
              <a:rPr lang="es-ES" dirty="0"/>
              <a:t>/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408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31594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496" y="332656"/>
            <a:ext cx="7117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From</a:t>
            </a:r>
            <a:r>
              <a:rPr lang="es-ES" sz="1400" dirty="0" smtClean="0"/>
              <a:t> </a:t>
            </a:r>
            <a:r>
              <a:rPr lang="es-ES" sz="1400" dirty="0" err="1" smtClean="0"/>
              <a:t>Emodnet</a:t>
            </a:r>
            <a:r>
              <a:rPr lang="es-ES" sz="1400" dirty="0" smtClean="0"/>
              <a:t> </a:t>
            </a:r>
            <a:r>
              <a:rPr lang="es-ES" sz="1400" dirty="0" err="1" smtClean="0"/>
              <a:t>Physics</a:t>
            </a:r>
            <a:r>
              <a:rPr lang="es-ES" sz="1400" dirty="0"/>
              <a:t>: http://</a:t>
            </a:r>
            <a:r>
              <a:rPr lang="es-ES" sz="1400" dirty="0" err="1"/>
              <a:t>www.emodnet-physics.eu</a:t>
            </a:r>
            <a:r>
              <a:rPr lang="es-ES" sz="1400" dirty="0"/>
              <a:t>/</a:t>
            </a:r>
            <a:r>
              <a:rPr lang="es-ES" sz="1400" dirty="0" err="1"/>
              <a:t>Map</a:t>
            </a:r>
            <a:r>
              <a:rPr lang="es-ES" sz="1400" dirty="0"/>
              <a:t>/</a:t>
            </a:r>
            <a:r>
              <a:rPr lang="es-ES" sz="1400" dirty="0" err="1"/>
              <a:t>FeedPlatformInfo.aspx?id</a:t>
            </a:r>
            <a:r>
              <a:rPr lang="es-ES" sz="1400" dirty="0"/>
              <a:t>=8805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49" y="6177918"/>
            <a:ext cx="8312727" cy="707466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249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3" y="90587"/>
            <a:ext cx="8401075" cy="6775061"/>
          </a:xfrm>
          <a:prstGeom prst="rect">
            <a:avLst/>
          </a:prstGeom>
        </p:spPr>
      </p:pic>
      <p:sp>
        <p:nvSpPr>
          <p:cNvPr id="15" name="Title 3"/>
          <p:cNvSpPr txBox="1">
            <a:spLocks/>
          </p:cNvSpPr>
          <p:nvPr/>
        </p:nvSpPr>
        <p:spPr>
          <a:xfrm>
            <a:off x="0" y="2412370"/>
            <a:ext cx="2967241" cy="13101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sp>
        <p:nvSpPr>
          <p:cNvPr id="16" name="ZoneTexte 7"/>
          <p:cNvSpPr txBox="1"/>
          <p:nvPr/>
        </p:nvSpPr>
        <p:spPr>
          <a:xfrm>
            <a:off x="2719787" y="4819654"/>
            <a:ext cx="1047696" cy="461665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1200" b="1" dirty="0"/>
              <a:t>UPC</a:t>
            </a:r>
          </a:p>
          <a:p>
            <a:r>
              <a:rPr lang="fr-FR" sz="1200" b="1" dirty="0"/>
              <a:t>CTN</a:t>
            </a:r>
          </a:p>
        </p:txBody>
      </p:sp>
      <p:sp>
        <p:nvSpPr>
          <p:cNvPr id="17" name="ZoneTexte 8"/>
          <p:cNvSpPr txBox="1"/>
          <p:nvPr/>
        </p:nvSpPr>
        <p:spPr>
          <a:xfrm>
            <a:off x="2967241" y="3364501"/>
            <a:ext cx="1376477" cy="415498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dirty="0"/>
              <a:t>IFREMER, AMU</a:t>
            </a:r>
          </a:p>
          <a:p>
            <a:r>
              <a:rPr lang="fr-FR" sz="1200" b="1" dirty="0"/>
              <a:t>ACSA, NKE</a:t>
            </a:r>
            <a:r>
              <a:rPr lang="fr-FR" dirty="0"/>
              <a:t>, IEEE</a:t>
            </a:r>
          </a:p>
        </p:txBody>
      </p:sp>
      <p:sp>
        <p:nvSpPr>
          <p:cNvPr id="18" name="ZoneTexte 9"/>
          <p:cNvSpPr txBox="1"/>
          <p:nvPr/>
        </p:nvSpPr>
        <p:spPr>
          <a:xfrm>
            <a:off x="2967952" y="2361980"/>
            <a:ext cx="799531" cy="815608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dirty="0"/>
              <a:t>Uni-HB</a:t>
            </a:r>
          </a:p>
          <a:p>
            <a:r>
              <a:rPr lang="fr-FR" dirty="0"/>
              <a:t>52N</a:t>
            </a:r>
          </a:p>
          <a:p>
            <a:r>
              <a:rPr lang="fr-FR" dirty="0"/>
              <a:t>UNOL</a:t>
            </a:r>
          </a:p>
          <a:p>
            <a:r>
              <a:rPr lang="fr-FR" dirty="0" err="1"/>
              <a:t>TrIOS</a:t>
            </a:r>
            <a:endParaRPr lang="fr-FR" dirty="0"/>
          </a:p>
          <a:p>
            <a:r>
              <a:rPr lang="fr-FR" dirty="0"/>
              <a:t>HZG</a:t>
            </a:r>
          </a:p>
        </p:txBody>
      </p:sp>
      <p:sp>
        <p:nvSpPr>
          <p:cNvPr id="19" name="ZoneTexte 10"/>
          <p:cNvSpPr txBox="1"/>
          <p:nvPr/>
        </p:nvSpPr>
        <p:spPr>
          <a:xfrm>
            <a:off x="2967241" y="1101828"/>
            <a:ext cx="1059904" cy="784830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900" dirty="0" smtClean="0">
                <a:solidFill>
                  <a:schemeClr val="bg1">
                    <a:lumMod val="95000"/>
                  </a:schemeClr>
                </a:solidFill>
              </a:rPr>
              <a:t>CMR</a:t>
            </a:r>
          </a:p>
          <a:p>
            <a:pPr algn="ctr"/>
            <a:r>
              <a:rPr lang="fr-FR" sz="900" dirty="0" smtClean="0">
                <a:solidFill>
                  <a:schemeClr val="bg1">
                    <a:lumMod val="95000"/>
                  </a:schemeClr>
                </a:solidFill>
              </a:rPr>
              <a:t>REC</a:t>
            </a:r>
          </a:p>
          <a:p>
            <a:pPr algn="ctr"/>
            <a:r>
              <a:rPr lang="fr-FR" sz="900" dirty="0" smtClean="0">
                <a:solidFill>
                  <a:schemeClr val="bg1">
                    <a:lumMod val="95000"/>
                  </a:schemeClr>
                </a:solidFill>
              </a:rPr>
              <a:t>NIVA</a:t>
            </a:r>
          </a:p>
          <a:p>
            <a:pPr algn="ctr"/>
            <a:r>
              <a:rPr lang="fr-FR" sz="900" dirty="0" smtClean="0">
                <a:solidFill>
                  <a:schemeClr val="bg1">
                    <a:lumMod val="95000"/>
                  </a:schemeClr>
                </a:solidFill>
              </a:rPr>
              <a:t>FRANATECH</a:t>
            </a:r>
          </a:p>
          <a:p>
            <a:pPr algn="ctr"/>
            <a:r>
              <a:rPr lang="fr-FR" sz="900" dirty="0" smtClean="0">
                <a:solidFill>
                  <a:schemeClr val="bg1">
                    <a:lumMod val="95000"/>
                  </a:schemeClr>
                </a:solidFill>
              </a:rPr>
              <a:t>Uni RESEARCH</a:t>
            </a:r>
            <a:endParaRPr lang="fr-FR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ZoneTexte 11"/>
          <p:cNvSpPr txBox="1"/>
          <p:nvPr/>
        </p:nvSpPr>
        <p:spPr>
          <a:xfrm>
            <a:off x="2967241" y="4120711"/>
            <a:ext cx="1009081" cy="415498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1200" b="1" dirty="0"/>
              <a:t>SMID</a:t>
            </a:r>
          </a:p>
          <a:p>
            <a:r>
              <a:rPr lang="fr-FR" dirty="0"/>
              <a:t>CNR-ISMAR</a:t>
            </a:r>
          </a:p>
        </p:txBody>
      </p:sp>
      <p:sp>
        <p:nvSpPr>
          <p:cNvPr id="21" name="ZoneTexte 12"/>
          <p:cNvSpPr txBox="1"/>
          <p:nvPr/>
        </p:nvSpPr>
        <p:spPr>
          <a:xfrm>
            <a:off x="2967952" y="1999547"/>
            <a:ext cx="696036" cy="230832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dirty="0"/>
              <a:t>ECORYS</a:t>
            </a:r>
          </a:p>
        </p:txBody>
      </p:sp>
      <p:sp>
        <p:nvSpPr>
          <p:cNvPr id="22" name="ZoneTexte 7"/>
          <p:cNvSpPr txBox="1"/>
          <p:nvPr/>
        </p:nvSpPr>
        <p:spPr>
          <a:xfrm>
            <a:off x="2719787" y="5219764"/>
            <a:ext cx="1048407" cy="415498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9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1200" b="1" dirty="0"/>
              <a:t>PLOCAN</a:t>
            </a:r>
          </a:p>
          <a:p>
            <a:r>
              <a:rPr lang="fr-FR" dirty="0"/>
              <a:t>(</a:t>
            </a:r>
            <a:r>
              <a:rPr lang="fr-FR" dirty="0" err="1"/>
              <a:t>Coord</a:t>
            </a:r>
            <a:r>
              <a:rPr lang="fr-FR" dirty="0"/>
              <a:t>.)</a:t>
            </a:r>
          </a:p>
        </p:txBody>
      </p:sp>
      <p:cxnSp>
        <p:nvCxnSpPr>
          <p:cNvPr id="23" name="Straight Connector 22"/>
          <p:cNvCxnSpPr>
            <a:stCxn id="19" idx="3"/>
          </p:cNvCxnSpPr>
          <p:nvPr/>
        </p:nvCxnSpPr>
        <p:spPr>
          <a:xfrm>
            <a:off x="4027145" y="1494243"/>
            <a:ext cx="2562744" cy="1285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1" idx="3"/>
          </p:cNvCxnSpPr>
          <p:nvPr/>
        </p:nvCxnSpPr>
        <p:spPr>
          <a:xfrm>
            <a:off x="3663988" y="2114963"/>
            <a:ext cx="3024679" cy="10035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8" idx="3"/>
          </p:cNvCxnSpPr>
          <p:nvPr/>
        </p:nvCxnSpPr>
        <p:spPr>
          <a:xfrm>
            <a:off x="3767483" y="2769784"/>
            <a:ext cx="3245739" cy="794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7" idx="3"/>
          </p:cNvCxnSpPr>
          <p:nvPr/>
        </p:nvCxnSpPr>
        <p:spPr>
          <a:xfrm>
            <a:off x="4343718" y="3572250"/>
            <a:ext cx="1949838" cy="5484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0" idx="3"/>
          </p:cNvCxnSpPr>
          <p:nvPr/>
        </p:nvCxnSpPr>
        <p:spPr>
          <a:xfrm>
            <a:off x="3976322" y="4328460"/>
            <a:ext cx="3036900" cy="1923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6" idx="3"/>
          </p:cNvCxnSpPr>
          <p:nvPr/>
        </p:nvCxnSpPr>
        <p:spPr>
          <a:xfrm>
            <a:off x="3767483" y="5050487"/>
            <a:ext cx="1862850" cy="1692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421529" y="5619874"/>
            <a:ext cx="922189" cy="9135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33446" y="2935111"/>
            <a:ext cx="1890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Netherlands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6667500"/>
            <a:ext cx="1828800" cy="190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908" y="2114963"/>
            <a:ext cx="271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NeXOS</a:t>
            </a:r>
            <a:r>
              <a:rPr lang="en-US" dirty="0"/>
              <a:t> </a:t>
            </a:r>
            <a:r>
              <a:rPr lang="en-US" dirty="0" smtClean="0"/>
              <a:t>partners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&amp; </a:t>
            </a:r>
            <a:r>
              <a:rPr lang="en-US" dirty="0" smtClean="0"/>
              <a:t>Host platform </a:t>
            </a:r>
            <a:r>
              <a:rPr lang="en-US" dirty="0"/>
              <a:t>providers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838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144000" cy="510817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51520" y="692696"/>
            <a:ext cx="5391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FixO3 </a:t>
            </a:r>
            <a:r>
              <a:rPr lang="es-ES" sz="2400" b="1" dirty="0" err="1" smtClean="0"/>
              <a:t>Website</a:t>
            </a:r>
            <a:r>
              <a:rPr lang="es-ES" sz="2400" b="1" dirty="0"/>
              <a:t>:  http://earthvo.fixo3.eu/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82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NeXOS</a:t>
            </a:r>
            <a:r>
              <a:rPr lang="fr-FR" dirty="0" smtClean="0"/>
              <a:t> </a:t>
            </a:r>
            <a:r>
              <a:rPr lang="fr-FR" dirty="0" err="1" smtClean="0"/>
              <a:t>rationale</a:t>
            </a:r>
            <a:r>
              <a:rPr lang="fr-FR" dirty="0" smtClean="0"/>
              <a:t> and objectives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2013" y="1777624"/>
            <a:ext cx="8639032" cy="4525963"/>
          </a:xfrm>
        </p:spPr>
        <p:txBody>
          <a:bodyPr>
            <a:normAutofit/>
          </a:bodyPr>
          <a:lstStyle/>
          <a:p>
            <a:endParaRPr lang="fr-FR" sz="300" dirty="0" smtClean="0"/>
          </a:p>
          <a:p>
            <a:r>
              <a:rPr lang="fr-FR" sz="2400" dirty="0" err="1"/>
              <a:t>Deliver</a:t>
            </a:r>
            <a:r>
              <a:rPr lang="fr-FR" sz="2400" dirty="0"/>
              <a:t> the new </a:t>
            </a:r>
            <a:r>
              <a:rPr lang="fr-FR" sz="2400" dirty="0" err="1"/>
              <a:t>sensors</a:t>
            </a:r>
            <a:r>
              <a:rPr lang="fr-FR" sz="2400" dirty="0"/>
              <a:t> (WP3 to 7): </a:t>
            </a:r>
            <a:r>
              <a:rPr lang="fr-FR" sz="2400" dirty="0" err="1"/>
              <a:t>acoustic</a:t>
            </a:r>
            <a:r>
              <a:rPr lang="fr-FR" sz="2400" dirty="0"/>
              <a:t>, </a:t>
            </a:r>
            <a:r>
              <a:rPr lang="fr-FR" sz="2400" dirty="0" err="1"/>
              <a:t>optical</a:t>
            </a:r>
            <a:r>
              <a:rPr lang="fr-FR" sz="2400" dirty="0"/>
              <a:t>, </a:t>
            </a:r>
            <a:r>
              <a:rPr lang="fr-FR" sz="2400" dirty="0" err="1"/>
              <a:t>fisheries</a:t>
            </a:r>
            <a:r>
              <a:rPr lang="fr-FR" sz="2400" dirty="0"/>
              <a:t>.</a:t>
            </a:r>
          </a:p>
          <a:p>
            <a:r>
              <a:rPr lang="fr-FR" sz="2400" dirty="0" smtClean="0"/>
              <a:t>Engage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users</a:t>
            </a:r>
            <a:r>
              <a:rPr lang="fr-FR" sz="2400" dirty="0"/>
              <a:t>, </a:t>
            </a:r>
            <a:r>
              <a:rPr lang="fr-FR" sz="2400" dirty="0" err="1"/>
              <a:t>developers</a:t>
            </a:r>
            <a:r>
              <a:rPr lang="fr-FR" sz="2400" dirty="0"/>
              <a:t>, </a:t>
            </a:r>
            <a:r>
              <a:rPr lang="fr-FR" sz="2400" dirty="0" err="1"/>
              <a:t>operators</a:t>
            </a:r>
            <a:r>
              <a:rPr lang="fr-FR" sz="2400" dirty="0"/>
              <a:t>, and the public </a:t>
            </a:r>
            <a:r>
              <a:rPr lang="fr-FR" sz="2400" dirty="0" smtClean="0"/>
              <a:t>to </a:t>
            </a:r>
            <a:r>
              <a:rPr lang="fr-FR" sz="2400" dirty="0" err="1" smtClean="0"/>
              <a:t>establish</a:t>
            </a:r>
            <a:r>
              <a:rPr lang="fr-FR" sz="2400" dirty="0" smtClean="0"/>
              <a:t> </a:t>
            </a:r>
            <a:r>
              <a:rPr lang="fr-FR" sz="2400" dirty="0" err="1" smtClean="0"/>
              <a:t>requirements</a:t>
            </a:r>
            <a:r>
              <a:rPr lang="fr-FR" sz="2400" dirty="0" smtClean="0"/>
              <a:t>, incl. </a:t>
            </a:r>
            <a:r>
              <a:rPr lang="fr-FR" sz="2400" dirty="0" err="1"/>
              <a:t>through</a:t>
            </a:r>
            <a:r>
              <a:rPr lang="fr-FR" sz="2400" dirty="0"/>
              <a:t> scenarios (WP1</a:t>
            </a:r>
            <a:r>
              <a:rPr lang="fr-FR" sz="2400" dirty="0" smtClean="0"/>
              <a:t>)</a:t>
            </a:r>
            <a:endParaRPr lang="fr-FR" sz="2400" dirty="0"/>
          </a:p>
          <a:p>
            <a:r>
              <a:rPr lang="fr-FR" sz="2400" dirty="0" err="1" smtClean="0"/>
              <a:t>Study</a:t>
            </a:r>
            <a:r>
              <a:rPr lang="fr-FR" sz="2400" dirty="0" smtClean="0"/>
              <a:t> </a:t>
            </a:r>
            <a:r>
              <a:rPr lang="fr-FR" sz="2400" dirty="0" err="1" smtClean="0"/>
              <a:t>market</a:t>
            </a:r>
            <a:r>
              <a:rPr lang="fr-FR" sz="2400" dirty="0" smtClean="0"/>
              <a:t> </a:t>
            </a:r>
            <a:r>
              <a:rPr lang="fr-FR" sz="2400" dirty="0" err="1" smtClean="0"/>
              <a:t>status</a:t>
            </a:r>
            <a:r>
              <a:rPr lang="fr-FR" sz="2400" dirty="0" smtClean="0"/>
              <a:t> and </a:t>
            </a:r>
            <a:r>
              <a:rPr lang="fr-FR" sz="2400" dirty="0" err="1" smtClean="0"/>
              <a:t>needs</a:t>
            </a:r>
            <a:r>
              <a:rPr lang="fr-FR" sz="2400" dirty="0" smtClean="0"/>
              <a:t> (WP2</a:t>
            </a:r>
            <a:r>
              <a:rPr lang="fr-FR" sz="2400" dirty="0"/>
              <a:t>)</a:t>
            </a:r>
          </a:p>
          <a:p>
            <a:r>
              <a:rPr lang="fr-FR" sz="2400" b="1" dirty="0" err="1" smtClean="0">
                <a:solidFill>
                  <a:srgbClr val="FF0000"/>
                </a:solidFill>
              </a:rPr>
              <a:t>Make</a:t>
            </a:r>
            <a:r>
              <a:rPr lang="fr-FR" sz="2400" b="1" dirty="0" smtClean="0">
                <a:solidFill>
                  <a:srgbClr val="FF0000"/>
                </a:solidFill>
              </a:rPr>
              <a:t> data more accessible and </a:t>
            </a:r>
            <a:r>
              <a:rPr lang="fr-FR" sz="2400" b="1" dirty="0" err="1" smtClean="0">
                <a:solidFill>
                  <a:srgbClr val="FF0000"/>
                </a:solidFill>
              </a:rPr>
              <a:t>interoperable</a:t>
            </a:r>
            <a:r>
              <a:rPr lang="fr-FR" sz="2400" dirty="0" smtClean="0"/>
              <a:t> (</a:t>
            </a:r>
            <a:r>
              <a:rPr lang="fr-FR" sz="2400" dirty="0"/>
              <a:t>WP4 and 9)</a:t>
            </a:r>
          </a:p>
          <a:p>
            <a:r>
              <a:rPr lang="fr-FR" sz="2400" b="1" dirty="0" err="1" smtClean="0">
                <a:solidFill>
                  <a:srgbClr val="FF0000"/>
                </a:solidFill>
              </a:rPr>
              <a:t>Make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sensors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</a:rPr>
              <a:t>smarter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dirty="0" smtClean="0"/>
              <a:t>(</a:t>
            </a:r>
            <a:r>
              <a:rPr lang="fr-FR" sz="2400" dirty="0" err="1" smtClean="0"/>
              <a:t>e.g</a:t>
            </a:r>
            <a:r>
              <a:rPr lang="fr-FR" sz="2400" dirty="0" smtClean="0"/>
              <a:t>. </a:t>
            </a:r>
            <a:r>
              <a:rPr lang="fr-FR" sz="2400" dirty="0" err="1" smtClean="0"/>
              <a:t>searchable</a:t>
            </a:r>
            <a:r>
              <a:rPr lang="fr-FR" sz="2400" dirty="0" smtClean="0"/>
              <a:t>, standard </a:t>
            </a:r>
            <a:r>
              <a:rPr lang="fr-FR" sz="2400" dirty="0" err="1" smtClean="0"/>
              <a:t>interfacing</a:t>
            </a:r>
            <a:r>
              <a:rPr lang="fr-FR" sz="2400" dirty="0" smtClean="0"/>
              <a:t>, standard data) (</a:t>
            </a:r>
            <a:r>
              <a:rPr lang="fr-FR" sz="2400" dirty="0"/>
              <a:t>WP4)</a:t>
            </a:r>
          </a:p>
          <a:p>
            <a:r>
              <a:rPr lang="fr-FR" sz="2400" b="1" dirty="0" err="1" smtClean="0">
                <a:solidFill>
                  <a:srgbClr val="FF0000"/>
                </a:solidFill>
              </a:rPr>
              <a:t>Increase</a:t>
            </a:r>
            <a:r>
              <a:rPr lang="fr-FR" sz="2400" b="1" dirty="0" smtClean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sensor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reliability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dirty="0"/>
              <a:t>(WP1, WP3</a:t>
            </a:r>
            <a:r>
              <a:rPr lang="fr-FR" sz="2400" dirty="0" smtClean="0"/>
              <a:t>)</a:t>
            </a:r>
            <a:endParaRPr lang="fr-FR" sz="2400" dirty="0"/>
          </a:p>
          <a:p>
            <a:r>
              <a:rPr lang="fr-FR" sz="2400" b="1" dirty="0" err="1">
                <a:solidFill>
                  <a:srgbClr val="FF0000"/>
                </a:solidFill>
              </a:rPr>
              <a:t>Validate</a:t>
            </a:r>
            <a:r>
              <a:rPr lang="fr-FR" sz="2400" b="1" dirty="0">
                <a:solidFill>
                  <a:srgbClr val="FF0000"/>
                </a:solidFill>
              </a:rPr>
              <a:t> and </a:t>
            </a:r>
            <a:r>
              <a:rPr lang="fr-FR" sz="2400" b="1" dirty="0" err="1">
                <a:solidFill>
                  <a:srgbClr val="FF0000"/>
                </a:solidFill>
              </a:rPr>
              <a:t>demonstrate</a:t>
            </a:r>
            <a:r>
              <a:rPr lang="fr-FR" sz="2400" b="1" dirty="0">
                <a:solidFill>
                  <a:srgbClr val="FF0000"/>
                </a:solidFill>
              </a:rPr>
              <a:t> in the </a:t>
            </a:r>
            <a:r>
              <a:rPr lang="fr-FR" sz="2400" b="1" dirty="0" err="1">
                <a:solidFill>
                  <a:srgbClr val="FF0000"/>
                </a:solidFill>
              </a:rPr>
              <a:t>field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dirty="0"/>
              <a:t>(WP8 and 9</a:t>
            </a:r>
            <a:r>
              <a:rPr lang="fr-FR" sz="2400" dirty="0" smtClean="0"/>
              <a:t>)</a:t>
            </a:r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36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8" t="28191" r="17619" b="41333"/>
          <a:stretch>
            <a:fillRect/>
          </a:stretch>
        </p:blipFill>
        <p:spPr bwMode="auto">
          <a:xfrm>
            <a:off x="4029075" y="1728788"/>
            <a:ext cx="48863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rved Left Arrow 3"/>
          <p:cNvSpPr/>
          <p:nvPr/>
        </p:nvSpPr>
        <p:spPr>
          <a:xfrm rot="5400000">
            <a:off x="2709069" y="1032669"/>
            <a:ext cx="3473450" cy="7367588"/>
          </a:xfrm>
          <a:prstGeom prst="curvedLeftArrow">
            <a:avLst>
              <a:gd name="adj1" fmla="val 23304"/>
              <a:gd name="adj2" fmla="val 50914"/>
              <a:gd name="adj3" fmla="val 42701"/>
            </a:avLst>
          </a:prstGeom>
          <a:solidFill>
            <a:schemeClr val="accent6">
              <a:alpha val="6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164867" name="Picture 2" descr="D:\MyFiles\_Diss\2009-11-10 52n Partner Workshop\img\us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025525"/>
            <a:ext cx="202406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66988"/>
            <a:ext cx="15240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 descr="D:\MyFiles\_Diss\2009-11-10 52n Partner Workshop\img\2d_Anemomet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643188"/>
            <a:ext cx="725488" cy="690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51520" y="188640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We</a:t>
            </a:r>
            <a:r>
              <a:rPr lang="es-ES" b="1" dirty="0" smtClean="0"/>
              <a:t> </a:t>
            </a:r>
            <a:r>
              <a:rPr lang="es-ES" b="1" dirty="0" err="1" smtClean="0"/>
              <a:t>have</a:t>
            </a:r>
            <a:r>
              <a:rPr lang="es-ES" b="1" dirty="0" smtClean="0"/>
              <a:t> </a:t>
            </a:r>
            <a:r>
              <a:rPr lang="es-ES" b="1" dirty="0" err="1" smtClean="0"/>
              <a:t>an</a:t>
            </a:r>
            <a:r>
              <a:rPr lang="es-ES" b="1" dirty="0" smtClean="0"/>
              <a:t> </a:t>
            </a:r>
            <a:r>
              <a:rPr lang="es-ES" b="1" dirty="0" err="1" smtClean="0"/>
              <a:t>objective</a:t>
            </a:r>
            <a:r>
              <a:rPr lang="es-ES" b="1" dirty="0" smtClean="0"/>
              <a:t>: </a:t>
            </a:r>
            <a:r>
              <a:rPr lang="es-ES" b="1" dirty="0" err="1" smtClean="0"/>
              <a:t>To</a:t>
            </a:r>
            <a:r>
              <a:rPr lang="es-ES" b="1" dirty="0" smtClean="0"/>
              <a:t> </a:t>
            </a:r>
            <a:r>
              <a:rPr lang="es-ES" b="1" dirty="0" err="1" smtClean="0"/>
              <a:t>facilitate</a:t>
            </a:r>
            <a:r>
              <a:rPr lang="es-ES" b="1" dirty="0" smtClean="0"/>
              <a:t> </a:t>
            </a:r>
            <a:r>
              <a:rPr lang="es-ES" b="1" dirty="0" err="1" smtClean="0"/>
              <a:t>the</a:t>
            </a:r>
            <a:r>
              <a:rPr lang="es-ES" b="1" dirty="0" smtClean="0"/>
              <a:t> </a:t>
            </a:r>
            <a:r>
              <a:rPr lang="es-ES" b="1" dirty="0" err="1" smtClean="0"/>
              <a:t>integration</a:t>
            </a:r>
            <a:r>
              <a:rPr lang="es-ES" b="1" dirty="0" smtClean="0"/>
              <a:t> of new </a:t>
            </a:r>
            <a:r>
              <a:rPr lang="es-ES" b="1" dirty="0" err="1" smtClean="0"/>
              <a:t>sensors</a:t>
            </a:r>
            <a:r>
              <a:rPr lang="es-ES" b="1" dirty="0" smtClean="0"/>
              <a:t> </a:t>
            </a:r>
          </a:p>
          <a:p>
            <a:r>
              <a:rPr lang="es-ES" b="1" dirty="0" err="1" smtClean="0"/>
              <a:t>on</a:t>
            </a:r>
            <a:r>
              <a:rPr lang="es-ES" b="1" dirty="0" smtClean="0"/>
              <a:t> </a:t>
            </a:r>
            <a:r>
              <a:rPr lang="es-ES" b="1" dirty="0" err="1" smtClean="0"/>
              <a:t>different</a:t>
            </a:r>
            <a:r>
              <a:rPr lang="es-ES" b="1" dirty="0" smtClean="0"/>
              <a:t> </a:t>
            </a:r>
            <a:r>
              <a:rPr lang="es-ES" b="1" dirty="0" err="1" smtClean="0"/>
              <a:t>platforms</a:t>
            </a:r>
            <a:r>
              <a:rPr lang="es-ES" b="1" dirty="0" smtClean="0"/>
              <a:t>, and </a:t>
            </a:r>
            <a:r>
              <a:rPr lang="es-ES" b="1" dirty="0" err="1" smtClean="0"/>
              <a:t>make</a:t>
            </a:r>
            <a:r>
              <a:rPr lang="es-ES" b="1" dirty="0" smtClean="0"/>
              <a:t> </a:t>
            </a:r>
            <a:r>
              <a:rPr lang="es-ES" b="1" dirty="0" err="1" smtClean="0"/>
              <a:t>the</a:t>
            </a:r>
            <a:r>
              <a:rPr lang="es-ES" b="1" dirty="0" smtClean="0"/>
              <a:t> data </a:t>
            </a:r>
            <a:r>
              <a:rPr lang="es-ES" b="1" dirty="0" err="1" smtClean="0"/>
              <a:t>available</a:t>
            </a:r>
            <a:r>
              <a:rPr lang="es-ES" b="1" dirty="0" smtClean="0"/>
              <a:t> as </a:t>
            </a:r>
            <a:r>
              <a:rPr lang="es-ES" b="1" dirty="0" err="1" smtClean="0"/>
              <a:t>soon</a:t>
            </a:r>
            <a:r>
              <a:rPr lang="es-ES" b="1" dirty="0" smtClean="0"/>
              <a:t> as </a:t>
            </a:r>
            <a:r>
              <a:rPr lang="es-ES" b="1" dirty="0" err="1" smtClean="0"/>
              <a:t>possible</a:t>
            </a:r>
            <a:endParaRPr lang="es-ES" b="1" dirty="0" smtClean="0"/>
          </a:p>
          <a:p>
            <a:endParaRPr lang="es-ES" b="1" dirty="0"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3210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D5F4BE-4E8B-0D44-84F0-F9D0620094D1}" type="slidenum">
              <a:rPr lang="de-DE">
                <a:solidFill>
                  <a:schemeClr val="bg1"/>
                </a:solidFill>
                <a:cs typeface="Arial" charset="0"/>
              </a:rPr>
              <a:pPr eaLnBrk="1" hangingPunct="1"/>
              <a:t>8</a:t>
            </a:fld>
            <a:endParaRPr lang="de-DE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1268" name="Picture 2" descr="recovering oceanographic equipment under harsh condi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141413"/>
            <a:ext cx="25463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 descr="http://www.mbari.org/news/homepage/2004/cimt_avon2_350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141413"/>
            <a:ext cx="31464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Photo of Ventana plugging in the BPR/Tilt ca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3709988"/>
            <a:ext cx="349567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 descr="P90600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3709988"/>
            <a:ext cx="3146425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22"/>
          <p:cNvSpPr txBox="1">
            <a:spLocks noChangeArrowheads="1"/>
          </p:cNvSpPr>
          <p:nvPr/>
        </p:nvSpPr>
        <p:spPr bwMode="auto">
          <a:xfrm>
            <a:off x="949325" y="6002338"/>
            <a:ext cx="38306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Monterrey Bay Aquarium Research Institute, www.mbari.org</a:t>
            </a:r>
          </a:p>
        </p:txBody>
      </p:sp>
      <p:sp>
        <p:nvSpPr>
          <p:cNvPr id="11273" name="TextBox 9"/>
          <p:cNvSpPr txBox="1">
            <a:spLocks noChangeArrowheads="1"/>
          </p:cNvSpPr>
          <p:nvPr/>
        </p:nvSpPr>
        <p:spPr bwMode="auto">
          <a:xfrm>
            <a:off x="4641850" y="6005513"/>
            <a:ext cx="38306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Observatorio OBSEA, www.obsea.es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27384"/>
            <a:ext cx="7236296" cy="1143000"/>
          </a:xfrm>
        </p:spPr>
        <p:txBody>
          <a:bodyPr>
            <a:noAutofit/>
          </a:bodyPr>
          <a:lstStyle/>
          <a:p>
            <a:r>
              <a:rPr lang="es-ES" sz="2800" dirty="0" err="1" smtClean="0"/>
              <a:t>Integration</a:t>
            </a:r>
            <a:r>
              <a:rPr lang="es-ES" sz="2800" dirty="0" smtClean="0"/>
              <a:t> of new </a:t>
            </a:r>
            <a:r>
              <a:rPr lang="es-ES" sz="2800" dirty="0" err="1" smtClean="0"/>
              <a:t>sensors</a:t>
            </a:r>
            <a:r>
              <a:rPr lang="es-ES" sz="2800" dirty="0" smtClean="0"/>
              <a:t> </a:t>
            </a:r>
            <a:r>
              <a:rPr lang="es-ES" sz="2800" dirty="0" err="1" smtClean="0"/>
              <a:t>on</a:t>
            </a:r>
            <a:r>
              <a:rPr lang="es-ES" sz="2800" dirty="0" smtClean="0"/>
              <a:t> </a:t>
            </a:r>
            <a:r>
              <a:rPr lang="es-ES" sz="2800" dirty="0" err="1" smtClean="0"/>
              <a:t>existing</a:t>
            </a:r>
            <a:r>
              <a:rPr lang="es-ES" sz="2800" dirty="0" smtClean="0"/>
              <a:t> </a:t>
            </a:r>
            <a:r>
              <a:rPr lang="es-ES" sz="2800" dirty="0" err="1" smtClean="0"/>
              <a:t>operational</a:t>
            </a:r>
            <a:r>
              <a:rPr lang="es-ES" sz="2800" dirty="0" smtClean="0"/>
              <a:t> </a:t>
            </a:r>
            <a:r>
              <a:rPr lang="es-ES" sz="2800" dirty="0" err="1" smtClean="0"/>
              <a:t>platforms</a:t>
            </a:r>
            <a:r>
              <a:rPr lang="es-ES" sz="2800" dirty="0" smtClean="0"/>
              <a:t> </a:t>
            </a:r>
            <a:r>
              <a:rPr lang="es-ES" sz="2800" dirty="0" err="1" smtClean="0"/>
              <a:t>could</a:t>
            </a:r>
            <a:r>
              <a:rPr lang="es-ES" sz="2800" dirty="0" smtClean="0"/>
              <a:t> be a </a:t>
            </a:r>
            <a:r>
              <a:rPr lang="es-ES" sz="2800" dirty="0" err="1" smtClean="0"/>
              <a:t>great</a:t>
            </a:r>
            <a:r>
              <a:rPr lang="es-ES" sz="2800" dirty="0" smtClean="0"/>
              <a:t> </a:t>
            </a:r>
            <a:r>
              <a:rPr lang="es-ES" sz="2800" dirty="0" err="1" smtClean="0"/>
              <a:t>challenge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0393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End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End</a:t>
            </a:r>
            <a:r>
              <a:rPr lang="is-IS" dirty="0" smtClean="0"/>
              <a:t>…</a:t>
            </a:r>
            <a:endParaRPr lang="es-ES" dirty="0"/>
          </a:p>
        </p:txBody>
      </p:sp>
      <p:pic>
        <p:nvPicPr>
          <p:cNvPr id="3" name="Imagen 2" descr="Figure 3 Interoperability gap between proprietary instrument protocols and standard web services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667850" cy="50405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392" y="5643806"/>
            <a:ext cx="1824608" cy="12141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4725144"/>
            <a:ext cx="1828800" cy="1219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4941168"/>
            <a:ext cx="699636" cy="1757040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6E7C-B86C-4417-82FA-D0C15EBF685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77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4706</TotalTime>
  <Words>2081</Words>
  <Application>Microsoft Macintosh PowerPoint</Application>
  <PresentationFormat>Presentación en pantalla (4:3)</PresentationFormat>
  <Paragraphs>310</Paragraphs>
  <Slides>50</Slides>
  <Notes>8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1" baseType="lpstr">
      <vt:lpstr>Office Theme</vt:lpstr>
      <vt:lpstr>Presentación de PowerPoint</vt:lpstr>
      <vt:lpstr>Presentación de PowerPoint</vt:lpstr>
      <vt:lpstr>OBSEA: Shallow water cabled Observatory Test Site</vt:lpstr>
      <vt:lpstr>NeXOS </vt:lpstr>
      <vt:lpstr>Presentación de PowerPoint</vt:lpstr>
      <vt:lpstr>NeXOS rationale and objectives</vt:lpstr>
      <vt:lpstr>Presentación de PowerPoint</vt:lpstr>
      <vt:lpstr>Integration of new sensors on existing operational platforms could be a great challenge</vt:lpstr>
      <vt:lpstr>End to End…</vt:lpstr>
      <vt:lpstr>Sensor Web</vt:lpstr>
      <vt:lpstr>Sensor Web</vt:lpstr>
      <vt:lpstr>Two different levels: Instrument side and Client side</vt:lpstr>
      <vt:lpstr>How it works habitually at the instrument side? Driver oriented communication</vt:lpstr>
      <vt:lpstr>Presentación de PowerPoint</vt:lpstr>
      <vt:lpstr>Presentación de PowerPoint</vt:lpstr>
      <vt:lpstr>Presentación de PowerPoint</vt:lpstr>
      <vt:lpstr>Presentación de PowerPoint</vt:lpstr>
      <vt:lpstr>How it works habitually at the instrument side? Driver oriented communication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Further Events</vt:lpstr>
      <vt:lpstr>Presentación de PowerPoint</vt:lpstr>
      <vt:lpstr>Presentación de PowerPoint</vt:lpstr>
      <vt:lpstr>Presentación de PowerPoint</vt:lpstr>
      <vt:lpstr>Presentación de PowerPoint</vt:lpstr>
      <vt:lpstr>Obsea data – web site: www.obsea.es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help</dc:creator>
  <cp:lastModifiedBy>Joaquin del Rio</cp:lastModifiedBy>
  <cp:revision>94</cp:revision>
  <dcterms:created xsi:type="dcterms:W3CDTF">2013-11-05T15:18:57Z</dcterms:created>
  <dcterms:modified xsi:type="dcterms:W3CDTF">2016-03-15T12:43:29Z</dcterms:modified>
</cp:coreProperties>
</file>