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396623"/>
            <a:ext cx="7772400" cy="3260974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pPr/>
            <a:r>
              <a:t>Texto del título</a:t>
            </a:r>
          </a:p>
        </p:txBody>
      </p:sp>
      <p:sp>
        <p:nvSpPr>
          <p:cNvPr id="12" name="Shape 12"/>
          <p:cNvSpPr/>
          <p:nvPr>
            <p:ph type="body" sz="half" idx="1"/>
          </p:nvPr>
        </p:nvSpPr>
        <p:spPr>
          <a:xfrm>
            <a:off x="685800" y="3786737"/>
            <a:ext cx="7772400" cy="2760818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rgbClr val="666666"/>
                </a:solidFill>
              </a:defRPr>
            </a:lvl1pPr>
            <a:lvl2pPr algn="ctr">
              <a:defRPr sz="3000">
                <a:solidFill>
                  <a:srgbClr val="666666"/>
                </a:solidFill>
              </a:defRPr>
            </a:lvl2pPr>
            <a:lvl3pPr algn="ctr">
              <a:defRPr sz="3000">
                <a:solidFill>
                  <a:srgbClr val="666666"/>
                </a:solidFill>
              </a:defRPr>
            </a:lvl3pPr>
            <a:lvl4pPr algn="ctr">
              <a:defRPr sz="3000">
                <a:solidFill>
                  <a:srgbClr val="666666"/>
                </a:solidFill>
              </a:defRPr>
            </a:lvl4pPr>
            <a:lvl5pPr algn="ctr">
              <a:defRPr sz="3000">
                <a:solidFill>
                  <a:srgbClr val="666666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3" name="imag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53" y="3235"/>
            <a:ext cx="9144000" cy="669913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Shape 31"/>
          <p:cNvSpPr/>
          <p:nvPr>
            <p:ph type="body" sz="half" idx="1"/>
          </p:nvPr>
        </p:nvSpPr>
        <p:spPr>
          <a:xfrm>
            <a:off x="457200" y="1600200"/>
            <a:ext cx="3994526" cy="52578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body" sz="quarter" idx="1"/>
          </p:nvPr>
        </p:nvSpPr>
        <p:spPr>
          <a:xfrm>
            <a:off x="457200" y="5875077"/>
            <a:ext cx="8229600" cy="982923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●"/>
              <a:defRPr sz="1800"/>
            </a:lvl1pPr>
            <a:lvl2pPr algn="ctr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o"/>
              <a:defRPr sz="1800"/>
            </a:lvl2pPr>
            <a:lvl3pPr algn="ctr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▪"/>
              <a:defRPr sz="1800"/>
            </a:lvl3pPr>
            <a:lvl4pPr algn="ctr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●"/>
              <a:defRPr sz="1800"/>
            </a:lvl4pPr>
            <a:lvl5pPr algn="ctr">
              <a:spcBef>
                <a:spcPts val="300"/>
              </a:spcBef>
              <a:buClr>
                <a:srgbClr val="000000"/>
              </a:buClr>
              <a:buSzPct val="100000"/>
              <a:buFont typeface="Arial"/>
              <a:buChar char="o"/>
              <a:defRPr sz="1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/>
          <a:lstStyle/>
          <a:p>
            <a:pPr/>
            <a:r>
              <a:t>Texto del título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126479"/>
            <a:ext cx="2133600" cy="4597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ato Black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tif"/><Relationship Id="rId4" Type="http://schemas.openxmlformats.org/officeDocument/2006/relationships/image" Target="../media/image24.png"/><Relationship Id="rId5" Type="http://schemas.openxmlformats.org/officeDocument/2006/relationships/image" Target="../media/image6.t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8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5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9.png"/><Relationship Id="rId4" Type="http://schemas.openxmlformats.org/officeDocument/2006/relationships/image" Target="../media/image9.tif"/><Relationship Id="rId5" Type="http://schemas.openxmlformats.org/officeDocument/2006/relationships/image" Target="../media/image10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.t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2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hyperlink" Target="http://www.utm.csic.es/sos/kvp?service=SOS&amp;request=GetObservation&amp;procedure=ID_29SG__NAVIGATION_SYSTEM" TargetMode="External"/><Relationship Id="rId4" Type="http://schemas.openxmlformats.org/officeDocument/2006/relationships/hyperlink" Target="http://www.utm.csic.es/sos/kvp?service=SOS&amp;request=GetObservation&amp;procedure=ID_29SG_WEATHER_STATION" TargetMode="External"/><Relationship Id="rId5" Type="http://schemas.openxmlformats.org/officeDocument/2006/relationships/image" Target="../media/image4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" name="Shape 65"/>
          <p:cNvSpPr/>
          <p:nvPr/>
        </p:nvSpPr>
        <p:spPr>
          <a:xfrm>
            <a:off x="1055418" y="3547967"/>
            <a:ext cx="7134001" cy="1776701"/>
          </a:xfrm>
          <a:prstGeom prst="rect">
            <a:avLst/>
          </a:prstGeom>
          <a:solidFill>
            <a:srgbClr val="FFFFFF"/>
          </a:solidFill>
          <a:ln w="6350">
            <a:solidFill>
              <a:srgbClr val="00549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i="1" sz="2100">
                <a:solidFill>
                  <a:schemeClr val="accent1">
                    <a:lumOff val="-9568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Workshop Sensor Web Enablement (SWE) for oceanography, status of developments, international coordination and dialogue with industry, hosted by the EU-EuroFleets II project</a:t>
            </a:r>
          </a:p>
          <a:p>
            <a:pPr algn="ctr">
              <a:defRPr i="1" sz="2100">
                <a:solidFill>
                  <a:schemeClr val="accent1">
                    <a:lumOff val="-9568"/>
                  </a:schemeClr>
                </a:solidFill>
                <a:latin typeface="Lato"/>
                <a:ea typeface="Lato"/>
                <a:cs typeface="Lato"/>
                <a:sym typeface="Lato"/>
              </a:defRPr>
            </a:pPr>
          </a:p>
          <a:p>
            <a:pPr algn="ctr">
              <a:defRPr b="1" i="1" sz="2100">
                <a:solidFill>
                  <a:srgbClr val="005493"/>
                </a:solidFill>
                <a:latin typeface="Lato-SemiboldItalic"/>
                <a:ea typeface="Lato-SemiboldItalic"/>
                <a:cs typeface="Lato-SemiboldItalic"/>
                <a:sym typeface="Lato-SemiboldItalic"/>
              </a:defRPr>
            </a:pPr>
            <a:r>
              <a:t>Jordi Sorribas (UTM-CSIC, Spain)</a:t>
            </a:r>
          </a:p>
        </p:txBody>
      </p:sp>
      <p:pic>
        <p:nvPicPr>
          <p:cNvPr id="66" name="imag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45" y="5929206"/>
            <a:ext cx="1844747" cy="59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594231" y="544427"/>
            <a:ext cx="8056375" cy="23418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i="1" sz="37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The</a:t>
            </a:r>
            <a:r>
              <a:rPr>
                <a:latin typeface="Lato"/>
                <a:ea typeface="Lato"/>
                <a:cs typeface="Lato"/>
                <a:sym typeface="Lato"/>
              </a:rPr>
              <a:t> </a:t>
            </a:r>
            <a:r>
              <a:t>Eurofleets2 on board data management System (EARS) </a:t>
            </a:r>
          </a:p>
          <a:p>
            <a:pPr algn="ctr">
              <a:defRPr i="1" sz="37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</a:p>
          <a:p>
            <a:pPr algn="ctr">
              <a:defRPr b="1" i="1" sz="2900">
                <a:solidFill>
                  <a:srgbClr val="94110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“OGC SWE standards in Research Vessels Scenario”</a:t>
            </a:r>
          </a:p>
        </p:txBody>
      </p:sp>
      <p:pic>
        <p:nvPicPr>
          <p:cNvPr id="6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8414" y="5929206"/>
            <a:ext cx="2416926" cy="531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7372" y="5553205"/>
            <a:ext cx="2970093" cy="907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197" y="620806"/>
            <a:ext cx="9144001" cy="599658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76" name="Shape 176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sp>
        <p:nvSpPr>
          <p:cNvPr id="177" name="Shape 177"/>
          <p:cNvSpPr/>
          <p:nvPr/>
        </p:nvSpPr>
        <p:spPr>
          <a:xfrm>
            <a:off x="1602793" y="-30249"/>
            <a:ext cx="7541208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Standardisation of The Instrument Conception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1"/>
          <p:cNvGrpSpPr/>
          <p:nvPr/>
        </p:nvGrpSpPr>
        <p:grpSpPr>
          <a:xfrm>
            <a:off x="646725" y="916921"/>
            <a:ext cx="7792765" cy="5737102"/>
            <a:chOff x="0" y="0"/>
            <a:chExt cx="7792763" cy="5737101"/>
          </a:xfrm>
        </p:grpSpPr>
        <p:pic>
          <p:nvPicPr>
            <p:cNvPr id="180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7360964" cy="51783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92764" cy="5737102"/>
            </a:xfrm>
            <a:prstGeom prst="rect">
              <a:avLst/>
            </a:prstGeom>
            <a:effectLst/>
          </p:spPr>
        </p:pic>
      </p:grpSp>
      <p:sp>
        <p:nvSpPr>
          <p:cNvPr id="182" name="Shape 182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83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84" name="Shape 184"/>
          <p:cNvSpPr/>
          <p:nvPr/>
        </p:nvSpPr>
        <p:spPr>
          <a:xfrm>
            <a:off x="4893686" y="520901"/>
            <a:ext cx="4125568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Data </a:t>
            </a:r>
            <a:r>
              <a:t>Search and Found</a:t>
            </a:r>
          </a:p>
        </p:txBody>
      </p:sp>
      <p:sp>
        <p:nvSpPr>
          <p:cNvPr id="185" name="Shape 18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pic>
        <p:nvPicPr>
          <p:cNvPr id="186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7439" y="3883453"/>
            <a:ext cx="1369422" cy="941062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87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7154" y="1217029"/>
            <a:ext cx="3881876" cy="58925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88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2289" y="2804556"/>
            <a:ext cx="993476" cy="55115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89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9640" y="4353983"/>
            <a:ext cx="1282954" cy="142509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190" name="Shape 190"/>
          <p:cNvSpPr/>
          <p:nvPr/>
        </p:nvSpPr>
        <p:spPr>
          <a:xfrm>
            <a:off x="4073478" y="0"/>
            <a:ext cx="4945776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Data </a:t>
            </a:r>
            <a:r>
              <a:t>Access (Delayed &amp; Real Time)</a:t>
            </a:r>
          </a:p>
        </p:txBody>
      </p:sp>
      <p:sp>
        <p:nvSpPr>
          <p:cNvPr id="191" name="Shape 191"/>
          <p:cNvSpPr/>
          <p:nvPr/>
        </p:nvSpPr>
        <p:spPr>
          <a:xfrm>
            <a:off x="2963171" y="2189546"/>
            <a:ext cx="2923690" cy="1310641"/>
          </a:xfrm>
          <a:prstGeom prst="rect">
            <a:avLst/>
          </a:prstGeom>
          <a:solidFill>
            <a:srgbClr val="FFFFFF">
              <a:alpha val="7641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Integration WITH ExISTING STANDARDS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9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sp>
        <p:nvSpPr>
          <p:cNvPr id="196" name="Shape 196"/>
          <p:cNvSpPr/>
          <p:nvPr/>
        </p:nvSpPr>
        <p:spPr>
          <a:xfrm>
            <a:off x="4073478" y="0"/>
            <a:ext cx="4945776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Metadata Harmonisation</a:t>
            </a:r>
          </a:p>
        </p:txBody>
      </p:sp>
      <p:sp>
        <p:nvSpPr>
          <p:cNvPr id="197" name="Shape 197"/>
          <p:cNvSpPr/>
          <p:nvPr/>
        </p:nvSpPr>
        <p:spPr>
          <a:xfrm>
            <a:off x="0" y="842277"/>
            <a:ext cx="9144001" cy="59354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Shape 198"/>
          <p:cNvSpPr/>
          <p:nvPr/>
        </p:nvSpPr>
        <p:spPr>
          <a:xfrm>
            <a:off x="1744520" y="837894"/>
            <a:ext cx="5908960" cy="459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common descriptors for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01" name="Shape 201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02" name="Shape 202"/>
          <p:cNvSpPr/>
          <p:nvPr>
            <p:ph type="subTitle" idx="1"/>
          </p:nvPr>
        </p:nvSpPr>
        <p:spPr>
          <a:xfrm>
            <a:off x="489669" y="2730652"/>
            <a:ext cx="8379057" cy="3844629"/>
          </a:xfrm>
          <a:prstGeom prst="rect">
            <a:avLst/>
          </a:prstGeom>
          <a:solidFill>
            <a:srgbClr val="FFFFFF"/>
          </a:solidFill>
          <a:ln w="9525">
            <a:round/>
          </a:ln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69900" indent="-469900" algn="l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200">
                <a:solidFill>
                  <a:srgbClr val="414141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Provide Common Tools, Protocols, Data and Metadata Formats for onboard users</a:t>
            </a:r>
          </a:p>
          <a:p>
            <a:pPr lvl="1" marL="939800" indent="-469900" algn="l" defTabSz="584200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★"/>
              <a:defRPr sz="2200">
                <a:solidFill>
                  <a:srgbClr val="41414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Common standards (open and well extended)</a:t>
            </a:r>
          </a:p>
          <a:p>
            <a:pPr lvl="1" marL="939800" indent="-469900" algn="l" defTabSz="584200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★"/>
              <a:defRPr sz="2200">
                <a:solidFill>
                  <a:srgbClr val="41414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Same procedures (user experience)</a:t>
            </a:r>
          </a:p>
          <a:p>
            <a:pPr marL="469900" indent="-469900" algn="l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2200">
                <a:solidFill>
                  <a:srgbClr val="414141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Facilitate data flow from vessels to data centres</a:t>
            </a:r>
          </a:p>
          <a:p>
            <a:pPr lvl="1" marL="939800" indent="-469900" algn="l" defTabSz="584200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★"/>
              <a:defRPr sz="2200">
                <a:solidFill>
                  <a:srgbClr val="41414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Metadata at origin</a:t>
            </a:r>
          </a:p>
          <a:p>
            <a:pPr lvl="1" marL="939800" indent="-469900" algn="l" defTabSz="584200">
              <a:spcBef>
                <a:spcPts val="1200"/>
              </a:spcBef>
              <a:buClr>
                <a:srgbClr val="929292"/>
              </a:buClr>
              <a:buSzPct val="60000"/>
              <a:buFont typeface="Zapf Dingbats"/>
              <a:buChar char="★"/>
              <a:defRPr sz="2200">
                <a:solidFill>
                  <a:srgbClr val="414141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Near Real Time</a:t>
            </a:r>
          </a:p>
        </p:txBody>
      </p:sp>
      <p:pic>
        <p:nvPicPr>
          <p:cNvPr id="20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341" y="1195189"/>
            <a:ext cx="2216256" cy="12350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0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1999" y="1108068"/>
            <a:ext cx="3511521" cy="13221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05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7803" y="-1"/>
            <a:ext cx="4126198" cy="940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2635560" y="-30249"/>
            <a:ext cx="638369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EUROFLEETS2 &amp; SeaDataNet2 Developments </a:t>
            </a:r>
          </a:p>
        </p:txBody>
      </p:sp>
      <p:sp>
        <p:nvSpPr>
          <p:cNvPr id="209" name="Shape 209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10" name="Shape 210"/>
          <p:cNvSpPr/>
          <p:nvPr/>
        </p:nvSpPr>
        <p:spPr>
          <a:xfrm>
            <a:off x="765175" y="1146376"/>
            <a:ext cx="6884988" cy="49057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87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800000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Increase the level of information provided of the onboard systems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Instrumentation used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Instrument history</a:t>
            </a:r>
          </a:p>
          <a:p>
            <a:pPr lvl="4" marL="1223962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Calibrations / Configuration</a:t>
            </a:r>
          </a:p>
          <a:p>
            <a:pPr lvl="4" marL="1223962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Composition</a:t>
            </a:r>
          </a:p>
          <a:p>
            <a:pPr lvl="4" marL="1223962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Operation and Maintenance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Complex Data Structures</a:t>
            </a:r>
          </a:p>
          <a:p>
            <a:pPr marL="3587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800000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Use a common way to: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Access to Real Time Data / Historical Data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Access to Instrument Descriptions</a:t>
            </a:r>
          </a:p>
          <a:p>
            <a:pPr marL="3587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800000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Enhance existing Metadata descriptors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Common Data Index </a:t>
            </a:r>
          </a:p>
          <a:p>
            <a:pPr lvl="2" marL="790575" indent="-358775" defTabSz="449262">
              <a:lnSpc>
                <a:spcPct val="98000"/>
              </a:lnSpc>
              <a:spcBef>
                <a:spcPts val="700"/>
              </a:spcBef>
              <a:buClr>
                <a:srgbClr val="666666"/>
              </a:buClr>
              <a:buSzPct val="100000"/>
              <a:buFont typeface="Helvetica"/>
              <a:buChar char="➢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</a:tabLst>
              <a:defRPr b="1" sz="1800">
                <a:solidFill>
                  <a:srgbClr val="4C4C4C"/>
                </a:solidFill>
                <a:latin typeface="Bitstream Vera Sans"/>
                <a:ea typeface="Bitstream Vera Sans"/>
                <a:cs typeface="Bitstream Vera Sans"/>
                <a:sym typeface="Bitstream Vera Sans"/>
              </a:defRPr>
            </a:pPr>
            <a:r>
              <a:t>EDIOS metadata</a:t>
            </a:r>
          </a:p>
        </p:txBody>
      </p:sp>
      <p:sp>
        <p:nvSpPr>
          <p:cNvPr id="211" name="Shape 211"/>
          <p:cNvSpPr/>
          <p:nvPr/>
        </p:nvSpPr>
        <p:spPr>
          <a:xfrm>
            <a:off x="755650" y="636239"/>
            <a:ext cx="1879911" cy="4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</a:tabLst>
              <a:defRPr sz="2300">
                <a:solidFill>
                  <a:srgbClr val="00669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Motivation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5022850" y="5796164"/>
            <a:ext cx="3600450" cy="349251"/>
            <a:chOff x="0" y="0"/>
            <a:chExt cx="3600450" cy="349250"/>
          </a:xfrm>
        </p:grpSpPr>
        <p:sp>
          <p:nvSpPr>
            <p:cNvPr id="212" name="Shape 212"/>
            <p:cNvSpPr/>
            <p:nvPr/>
          </p:nvSpPr>
          <p:spPr>
            <a:xfrm>
              <a:off x="0" y="0"/>
              <a:ext cx="3600450" cy="349250"/>
            </a:xfrm>
            <a:prstGeom prst="roundRect">
              <a:avLst>
                <a:gd name="adj" fmla="val 292"/>
              </a:avLst>
            </a:prstGeom>
            <a:solidFill>
              <a:srgbClr val="0066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49262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94100" algn="l"/>
                </a:tabLst>
                <a:defRPr b="1" sz="2000">
                  <a:solidFill>
                    <a:srgbClr val="FFFFFF"/>
                  </a:solidFill>
                  <a:latin typeface="Bitstream Vera Serif"/>
                  <a:ea typeface="Bitstream Vera Serif"/>
                  <a:cs typeface="Bitstream Vera Serif"/>
                  <a:sym typeface="Bitstream Vera Serif"/>
                </a:defRPr>
              </a:pPr>
            </a:p>
          </p:txBody>
        </p:sp>
        <p:sp>
          <p:nvSpPr>
            <p:cNvPr id="213" name="Shape 213"/>
            <p:cNvSpPr/>
            <p:nvPr/>
          </p:nvSpPr>
          <p:spPr>
            <a:xfrm>
              <a:off x="581411" y="11424"/>
              <a:ext cx="2437628" cy="32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0800" tIns="10800" rIns="10800" bIns="10800" numCol="1" anchor="ctr">
              <a:spAutoFit/>
            </a:bodyPr>
            <a:lstStyle>
              <a:lvl1pPr algn="ctr" defTabSz="449262">
                <a:tabLst>
                  <a:tab pos="444500" algn="l"/>
                  <a:tab pos="889000" algn="l"/>
                  <a:tab pos="1346200" algn="l"/>
                  <a:tab pos="1790700" algn="l"/>
                  <a:tab pos="2235200" algn="l"/>
                  <a:tab pos="2692400" algn="l"/>
                  <a:tab pos="3136900" algn="l"/>
                  <a:tab pos="3594100" algn="l"/>
                </a:tabLst>
                <a:defRPr b="1" sz="2000">
                  <a:solidFill>
                    <a:srgbClr val="FFFFFF"/>
                  </a:solidFill>
                  <a:latin typeface="Bitstream Vera Serif"/>
                  <a:ea typeface="Bitstream Vera Serif"/>
                  <a:cs typeface="Bitstream Vera Serif"/>
                  <a:sym typeface="Bitstream Vera Serif"/>
                </a:defRPr>
              </a:lvl1pPr>
            </a:lstStyle>
            <a:p>
              <a:pPr/>
              <a:r>
                <a:t>OGC SWE Adoption</a:t>
              </a:r>
            </a:p>
          </p:txBody>
        </p:sp>
      </p:grpSp>
      <p:sp>
        <p:nvSpPr>
          <p:cNvPr id="215" name="Shape 215"/>
          <p:cNvSpPr/>
          <p:nvPr/>
        </p:nvSpPr>
        <p:spPr>
          <a:xfrm>
            <a:off x="7867650" y="1146376"/>
            <a:ext cx="431800" cy="4535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038"/>
                </a:moveTo>
                <a:lnTo>
                  <a:pt x="6762" y="20038"/>
                </a:lnTo>
                <a:lnTo>
                  <a:pt x="6762" y="0"/>
                </a:lnTo>
                <a:lnTo>
                  <a:pt x="14838" y="0"/>
                </a:lnTo>
                <a:lnTo>
                  <a:pt x="14838" y="20038"/>
                </a:lnTo>
                <a:lnTo>
                  <a:pt x="21600" y="20038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005493"/>
              </a:gs>
            </a:gsLst>
            <a:lin ang="5400000"/>
          </a:gradFill>
          <a:ln>
            <a:solidFill>
              <a:srgbClr val="808080"/>
            </a:solidFill>
            <a:miter lim="400000"/>
          </a:ln>
        </p:spPr>
        <p:txBody>
          <a:bodyPr lIns="45719" rIns="45719" anchor="ctr"/>
          <a:lstStyle/>
          <a:p>
            <a:pPr defTabSz="449262">
              <a:lnSpc>
                <a:spcPct val="93000"/>
              </a:lnSpc>
              <a:defRPr sz="1800"/>
            </a:pPr>
          </a:p>
        </p:txBody>
      </p:sp>
      <p:sp>
        <p:nvSpPr>
          <p:cNvPr id="216" name="Shape 216"/>
          <p:cNvSpPr/>
          <p:nvPr/>
        </p:nvSpPr>
        <p:spPr>
          <a:xfrm>
            <a:off x="4094948" y="1842957"/>
            <a:ext cx="3767932" cy="21590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6699"/>
          </a:solidFill>
          <a:ln w="12700">
            <a:miter lim="400000"/>
          </a:ln>
        </p:spPr>
        <p:txBody>
          <a:bodyPr lIns="45719" rIns="45719" anchor="ctr"/>
          <a:lstStyle/>
          <a:p>
            <a:pPr defTabSz="449262">
              <a:lnSpc>
                <a:spcPct val="93000"/>
              </a:lnSpc>
              <a:defRPr sz="1800"/>
            </a:pPr>
          </a:p>
        </p:txBody>
      </p:sp>
      <p:sp>
        <p:nvSpPr>
          <p:cNvPr id="217" name="Shape 217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8" name="Shape 218"/>
          <p:cNvSpPr/>
          <p:nvPr/>
        </p:nvSpPr>
        <p:spPr>
          <a:xfrm>
            <a:off x="4431768" y="3697489"/>
            <a:ext cx="3431112" cy="21590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6699"/>
          </a:solidFill>
          <a:ln w="12700">
            <a:miter lim="400000"/>
          </a:ln>
        </p:spPr>
        <p:txBody>
          <a:bodyPr lIns="45719" rIns="45719" anchor="ctr"/>
          <a:lstStyle/>
          <a:p>
            <a:pPr defTabSz="449262">
              <a:lnSpc>
                <a:spcPct val="93000"/>
              </a:lnSpc>
              <a:defRPr sz="1800"/>
            </a:pPr>
          </a:p>
        </p:txBody>
      </p:sp>
      <p:sp>
        <p:nvSpPr>
          <p:cNvPr id="219" name="Shape 219"/>
          <p:cNvSpPr/>
          <p:nvPr/>
        </p:nvSpPr>
        <p:spPr>
          <a:xfrm>
            <a:off x="4431768" y="4050719"/>
            <a:ext cx="3431112" cy="21590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6699"/>
          </a:solidFill>
          <a:ln w="12700">
            <a:miter lim="400000"/>
          </a:ln>
        </p:spPr>
        <p:txBody>
          <a:bodyPr lIns="45719" rIns="45719" anchor="ctr"/>
          <a:lstStyle/>
          <a:p>
            <a:pPr defTabSz="449262">
              <a:lnSpc>
                <a:spcPct val="93000"/>
              </a:lnSpc>
              <a:defRPr sz="1800"/>
            </a:pPr>
          </a:p>
        </p:txBody>
      </p:sp>
      <p:sp>
        <p:nvSpPr>
          <p:cNvPr id="220" name="Shape 220"/>
          <p:cNvSpPr/>
          <p:nvPr/>
        </p:nvSpPr>
        <p:spPr>
          <a:xfrm>
            <a:off x="5445257" y="5094489"/>
            <a:ext cx="2417623" cy="215901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6699"/>
          </a:solidFill>
          <a:ln w="12700">
            <a:miter lim="400000"/>
          </a:ln>
        </p:spPr>
        <p:txBody>
          <a:bodyPr lIns="45719" rIns="45719" anchor="ctr"/>
          <a:lstStyle/>
          <a:p>
            <a:pPr defTabSz="449262">
              <a:lnSpc>
                <a:spcPct val="93000"/>
              </a:lnSpc>
              <a:defRPr sz="1800"/>
            </a:pPr>
          </a:p>
        </p:txBody>
      </p:sp>
    </p:spTree>
  </p:cSld>
  <p:clrMapOvr>
    <a:masterClrMapping/>
  </p:clrMapOvr>
  <p:transition xmlns:p14="http://schemas.microsoft.com/office/powerpoint/2010/main" spd="slow" advClick="1" p14:dur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23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24" name="Shape 224"/>
          <p:cNvSpPr/>
          <p:nvPr/>
        </p:nvSpPr>
        <p:spPr>
          <a:xfrm>
            <a:off x="2635560" y="-30249"/>
            <a:ext cx="638369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EUROFLEETS2 &amp; SeaDataNet2 Developments </a:t>
            </a:r>
          </a:p>
        </p:txBody>
      </p:sp>
      <p:sp>
        <p:nvSpPr>
          <p:cNvPr id="225" name="Shape 22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grpSp>
        <p:nvGrpSpPr>
          <p:cNvPr id="228" name="Group 228"/>
          <p:cNvGrpSpPr/>
          <p:nvPr/>
        </p:nvGrpSpPr>
        <p:grpSpPr>
          <a:xfrm>
            <a:off x="226879" y="2012546"/>
            <a:ext cx="8690242" cy="3263901"/>
            <a:chOff x="0" y="0"/>
            <a:chExt cx="8690241" cy="3263900"/>
          </a:xfrm>
        </p:grpSpPr>
        <p:sp>
          <p:nvSpPr>
            <p:cNvPr id="227" name="Shape 227"/>
            <p:cNvSpPr/>
            <p:nvPr/>
          </p:nvSpPr>
          <p:spPr>
            <a:xfrm>
              <a:off x="101600" y="63500"/>
              <a:ext cx="8487042" cy="300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3132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❖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Adoption: Open Geospatial Consortium Sensor Web Enablement (</a:t>
              </a:r>
              <a:r>
                <a:rPr>
                  <a:solidFill>
                    <a:srgbClr val="87312B"/>
                  </a:solidFill>
                </a:rPr>
                <a:t>SWE</a:t>
              </a:r>
              <a:r>
                <a:t>)</a:t>
              </a:r>
            </a:p>
            <a:p>
              <a:pPr lvl="1" marL="7831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✦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rPr>
                  <a:solidFill>
                    <a:srgbClr val="87312B"/>
                  </a:solidFill>
                </a:rPr>
                <a:t>SensorML</a:t>
              </a:r>
              <a:r>
                <a:t> (Metadata)</a:t>
              </a:r>
            </a:p>
            <a:p>
              <a:pPr lvl="1" marL="7831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✦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rPr>
                  <a:solidFill>
                    <a:srgbClr val="87312B"/>
                  </a:solidFill>
                </a:rPr>
                <a:t>O&amp;M</a:t>
              </a:r>
              <a:r>
                <a:t> (Metadata &amp; Data)</a:t>
              </a:r>
            </a:p>
            <a:p>
              <a:pPr lvl="1" marL="7831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✦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Sensor Observation Service - </a:t>
              </a:r>
              <a:r>
                <a:rPr>
                  <a:solidFill>
                    <a:srgbClr val="87312B"/>
                  </a:solidFill>
                </a:rPr>
                <a:t>SOS</a:t>
              </a:r>
              <a:r>
                <a:t> (Data Service)</a:t>
              </a:r>
            </a:p>
            <a:p>
              <a:pPr marL="3132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❖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How SWE standards could be integrated into SDN2 </a:t>
              </a:r>
            </a:p>
            <a:p>
              <a:pPr marL="3132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❖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SensorML and O&amp;M profile for Research Vessels</a:t>
              </a:r>
            </a:p>
            <a:p>
              <a:pPr marL="3132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❖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SensorML and O&amp;M profiles for Fixed Stations</a:t>
              </a:r>
            </a:p>
            <a:p>
              <a:pPr marL="313266" indent="-313266" defTabSz="584200">
                <a:spcBef>
                  <a:spcPts val="500"/>
                </a:spcBef>
                <a:buClr>
                  <a:srgbClr val="929292"/>
                </a:buClr>
                <a:buSzPct val="60000"/>
                <a:buFont typeface="Zapf Dingbats"/>
                <a:buChar char="❖"/>
                <a:defRPr b="1" sz="2000">
                  <a:solidFill>
                    <a:srgbClr val="41414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Sensor Observation Service pilot implementations</a:t>
              </a:r>
            </a:p>
          </p:txBody>
        </p:sp>
        <p:pic>
          <p:nvPicPr>
            <p:cNvPr id="226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690242" cy="3263901"/>
            </a:xfrm>
            <a:prstGeom prst="rect">
              <a:avLst/>
            </a:prstGeom>
            <a:effectLst/>
          </p:spPr>
        </p:pic>
      </p:grpSp>
      <p:sp>
        <p:nvSpPr>
          <p:cNvPr id="229" name="Shape 229"/>
          <p:cNvSpPr/>
          <p:nvPr/>
        </p:nvSpPr>
        <p:spPr>
          <a:xfrm>
            <a:off x="226879" y="1069324"/>
            <a:ext cx="1879911" cy="4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</a:tabLst>
              <a:defRPr sz="2300">
                <a:solidFill>
                  <a:srgbClr val="00669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Products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3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8638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33" name="Shape 233"/>
          <p:cNvSpPr/>
          <p:nvPr/>
        </p:nvSpPr>
        <p:spPr>
          <a:xfrm>
            <a:off x="2812721" y="-30249"/>
            <a:ext cx="6206533" cy="91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Eurofleets </a:t>
            </a:r>
          </a:p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(SensorML for Calibrations prove of concept)</a:t>
            </a:r>
          </a:p>
        </p:txBody>
      </p:sp>
      <p:sp>
        <p:nvSpPr>
          <p:cNvPr id="234" name="Shape 234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35" name="Shape 235"/>
          <p:cNvSpPr/>
          <p:nvPr/>
        </p:nvSpPr>
        <p:spPr>
          <a:xfrm>
            <a:off x="339141" y="2659295"/>
            <a:ext cx="3093041" cy="992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</a:tabLst>
              <a:defRPr b="1" sz="2000">
                <a:solidFill>
                  <a:srgbClr val="006699"/>
                </a:solidFill>
                <a:latin typeface="Bitstream Vera Serif"/>
                <a:ea typeface="Bitstream Vera Serif"/>
                <a:cs typeface="Bitstream Vera Serif"/>
                <a:sym typeface="Bitstream Vera Serif"/>
              </a:defRPr>
            </a:lvl1pPr>
          </a:lstStyle>
          <a:p>
            <a:pPr/>
            <a:r>
              <a:t>Common Calibration Profiles for Eurofleets FP7 Project</a:t>
            </a:r>
          </a:p>
        </p:txBody>
      </p:sp>
      <p:pic>
        <p:nvPicPr>
          <p:cNvPr id="236" name="SensorML_For_Wp10.2_v02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4867" y="1041647"/>
            <a:ext cx="3903082" cy="5523199"/>
          </a:xfrm>
          <a:prstGeom prst="rect">
            <a:avLst/>
          </a:prstGeom>
          <a:ln w="12700">
            <a:solidFill>
              <a:srgbClr val="000000"/>
            </a:solidFill>
            <a:bevel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237" name="SensorML_For_Wp10.2_v02_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0171" y="1144325"/>
            <a:ext cx="3781955" cy="535179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 rot="18513882">
            <a:off x="751820" y="4220942"/>
            <a:ext cx="246036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Document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2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4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8638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42" name="Shape 242"/>
          <p:cNvSpPr/>
          <p:nvPr/>
        </p:nvSpPr>
        <p:spPr>
          <a:xfrm>
            <a:off x="2812721" y="-30249"/>
            <a:ext cx="6206533" cy="919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Eurofleets </a:t>
            </a:r>
          </a:p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(SensorML for Calibrations prove of concept)</a:t>
            </a:r>
          </a:p>
        </p:txBody>
      </p:sp>
      <p:sp>
        <p:nvSpPr>
          <p:cNvPr id="243" name="Shape 243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244" name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3209" y="1315751"/>
            <a:ext cx="6697582" cy="5190088"/>
          </a:xfrm>
          <a:prstGeom prst="rect">
            <a:avLst/>
          </a:prstGeom>
          <a:ln w="12700">
            <a:solidFill>
              <a:srgbClr val="000000"/>
            </a:solidFill>
            <a:bevel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45" name="Shape 245"/>
          <p:cNvSpPr/>
          <p:nvPr/>
        </p:nvSpPr>
        <p:spPr>
          <a:xfrm>
            <a:off x="1609179" y="914601"/>
            <a:ext cx="5538268" cy="39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</a:tabLst>
              <a:defRPr b="1" sz="2000">
                <a:solidFill>
                  <a:srgbClr val="006699"/>
                </a:solidFill>
                <a:latin typeface="Bitstream Vera Serif"/>
                <a:ea typeface="Bitstream Vera Serif"/>
                <a:cs typeface="Bitstream Vera Serif"/>
                <a:sym typeface="Bitstream Vera Serif"/>
              </a:defRPr>
            </a:lvl1pPr>
          </a:lstStyle>
          <a:p>
            <a:pPr/>
            <a:r>
              <a:t>Common Calibration Profile for CTD proves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4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49" name="Shape 249"/>
          <p:cNvSpPr/>
          <p:nvPr/>
        </p:nvSpPr>
        <p:spPr>
          <a:xfrm>
            <a:off x="4893686" y="-30249"/>
            <a:ext cx="4125568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EARS (Event Concept)</a:t>
            </a:r>
          </a:p>
        </p:txBody>
      </p:sp>
      <p:sp>
        <p:nvSpPr>
          <p:cNvPr id="250" name="Shape 250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51" name="Shape 251"/>
          <p:cNvSpPr/>
          <p:nvPr/>
        </p:nvSpPr>
        <p:spPr>
          <a:xfrm>
            <a:off x="633687" y="2055953"/>
            <a:ext cx="1424785" cy="426362"/>
          </a:xfrm>
          <a:prstGeom prst="roundRect">
            <a:avLst>
              <a:gd name="adj" fmla="val 32881"/>
            </a:avLst>
          </a:prstGeom>
          <a:solidFill>
            <a:srgbClr val="FFFFFF"/>
          </a:solidFill>
          <a:ln w="25400">
            <a:solidFill>
              <a:srgbClr val="333399"/>
            </a:solidFill>
            <a:bevel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i="1" sz="17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Events</a:t>
            </a:r>
          </a:p>
        </p:txBody>
      </p:sp>
      <p:sp>
        <p:nvSpPr>
          <p:cNvPr id="252" name="Shape 252"/>
          <p:cNvSpPr/>
          <p:nvPr/>
        </p:nvSpPr>
        <p:spPr>
          <a:xfrm>
            <a:off x="209679" y="2717671"/>
            <a:ext cx="873610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49262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00408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“Dredge nº 123 has been reached to seafloor at 21:45:00” </a:t>
            </a:r>
          </a:p>
        </p:txBody>
      </p:sp>
      <p:sp>
        <p:nvSpPr>
          <p:cNvPr id="253" name="Shape 253"/>
          <p:cNvSpPr/>
          <p:nvPr/>
        </p:nvSpPr>
        <p:spPr>
          <a:xfrm>
            <a:off x="310529" y="3590568"/>
            <a:ext cx="1207502" cy="426362"/>
          </a:xfrm>
          <a:prstGeom prst="rect">
            <a:avLst/>
          </a:prstGeom>
          <a:solidFill>
            <a:srgbClr val="FFFFFF"/>
          </a:solidFill>
          <a:ln w="25400">
            <a:solidFill>
              <a:srgbClr val="BBE0E3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21:45:00</a:t>
            </a:r>
          </a:p>
        </p:txBody>
      </p:sp>
      <p:sp>
        <p:nvSpPr>
          <p:cNvPr id="254" name="Shape 254"/>
          <p:cNvSpPr/>
          <p:nvPr/>
        </p:nvSpPr>
        <p:spPr>
          <a:xfrm>
            <a:off x="1716165" y="3618328"/>
            <a:ext cx="2367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55" name="Shape 255"/>
          <p:cNvSpPr/>
          <p:nvPr/>
        </p:nvSpPr>
        <p:spPr>
          <a:xfrm>
            <a:off x="1999629" y="3590568"/>
            <a:ext cx="1207502" cy="426362"/>
          </a:xfrm>
          <a:prstGeom prst="rect">
            <a:avLst/>
          </a:prstGeom>
          <a:solidFill>
            <a:srgbClr val="DDEFF1"/>
          </a:solidFill>
          <a:ln w="25400">
            <a:solidFill>
              <a:srgbClr val="BBE0E3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Dredge</a:t>
            </a:r>
          </a:p>
        </p:txBody>
      </p:sp>
      <p:sp>
        <p:nvSpPr>
          <p:cNvPr id="256" name="Shape 256"/>
          <p:cNvSpPr/>
          <p:nvPr/>
        </p:nvSpPr>
        <p:spPr>
          <a:xfrm>
            <a:off x="3379865" y="3618328"/>
            <a:ext cx="2367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57" name="Shape 257"/>
          <p:cNvSpPr/>
          <p:nvPr/>
        </p:nvSpPr>
        <p:spPr>
          <a:xfrm>
            <a:off x="3694196" y="3590568"/>
            <a:ext cx="1207501" cy="426362"/>
          </a:xfrm>
          <a:prstGeom prst="rect">
            <a:avLst/>
          </a:prstGeom>
          <a:solidFill>
            <a:srgbClr val="CDAAA6"/>
          </a:solidFill>
          <a:ln w="25400">
            <a:solidFill>
              <a:srgbClr val="CDAAA6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placed at</a:t>
            </a:r>
          </a:p>
        </p:txBody>
      </p:sp>
      <p:sp>
        <p:nvSpPr>
          <p:cNvPr id="258" name="Shape 258"/>
          <p:cNvSpPr/>
          <p:nvPr/>
        </p:nvSpPr>
        <p:spPr>
          <a:xfrm>
            <a:off x="5043565" y="3618328"/>
            <a:ext cx="23672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259" name="Shape 259"/>
          <p:cNvSpPr/>
          <p:nvPr/>
        </p:nvSpPr>
        <p:spPr>
          <a:xfrm>
            <a:off x="5357896" y="3590568"/>
            <a:ext cx="1207501" cy="426362"/>
          </a:xfrm>
          <a:prstGeom prst="rect">
            <a:avLst/>
          </a:prstGeom>
          <a:solidFill>
            <a:srgbClr val="B5CA9F"/>
          </a:solidFill>
          <a:ln w="25400">
            <a:solidFill>
              <a:srgbClr val="B5CA9F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Seafloor</a:t>
            </a:r>
          </a:p>
        </p:txBody>
      </p:sp>
      <p:sp>
        <p:nvSpPr>
          <p:cNvPr id="260" name="Shape 260"/>
          <p:cNvSpPr/>
          <p:nvPr/>
        </p:nvSpPr>
        <p:spPr>
          <a:xfrm>
            <a:off x="6683576" y="3618328"/>
            <a:ext cx="1555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,</a:t>
            </a:r>
          </a:p>
        </p:txBody>
      </p:sp>
      <p:sp>
        <p:nvSpPr>
          <p:cNvPr id="261" name="Shape 261"/>
          <p:cNvSpPr/>
          <p:nvPr/>
        </p:nvSpPr>
        <p:spPr>
          <a:xfrm>
            <a:off x="6843795" y="3590568"/>
            <a:ext cx="1207502" cy="426362"/>
          </a:xfrm>
          <a:prstGeom prst="rect">
            <a:avLst/>
          </a:prstGeom>
          <a:solidFill>
            <a:srgbClr val="B5CA9F"/>
          </a:solidFill>
          <a:ln w="25400">
            <a:solidFill>
              <a:srgbClr val="B5CA9F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defRPr b="1" i="1" sz="1800">
                <a:latin typeface="Lato"/>
                <a:ea typeface="Lato"/>
                <a:cs typeface="Lato"/>
                <a:sym typeface="Lato"/>
              </a:defRPr>
            </a:lvl1pPr>
          </a:lstStyle>
          <a:p>
            <a:pPr/>
            <a:r>
              <a:t>nº 123</a:t>
            </a:r>
          </a:p>
        </p:txBody>
      </p:sp>
      <p:grpSp>
        <p:nvGrpSpPr>
          <p:cNvPr id="271" name="Group 271"/>
          <p:cNvGrpSpPr/>
          <p:nvPr/>
        </p:nvGrpSpPr>
        <p:grpSpPr>
          <a:xfrm>
            <a:off x="1574871" y="4312853"/>
            <a:ext cx="5798243" cy="1282701"/>
            <a:chOff x="0" y="0"/>
            <a:chExt cx="5798242" cy="1282700"/>
          </a:xfrm>
        </p:grpSpPr>
        <p:sp>
          <p:nvSpPr>
            <p:cNvPr id="262" name="Shape 262"/>
            <p:cNvSpPr/>
            <p:nvPr/>
          </p:nvSpPr>
          <p:spPr>
            <a:xfrm>
              <a:off x="74816" y="92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DDF0F1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Tool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207474" y="219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DDF0F1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Tool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2163466" y="92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CDA9A5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Action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2290466" y="219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CDA9A5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Action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4119457" y="92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B6CA9F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Action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4246457" y="219599"/>
              <a:ext cx="1424785" cy="426362"/>
            </a:xfrm>
            <a:prstGeom prst="roundRect">
              <a:avLst>
                <a:gd name="adj" fmla="val 32881"/>
              </a:avLst>
            </a:prstGeom>
            <a:solidFill>
              <a:srgbClr val="B6CA9F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Property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4373457" y="346599"/>
              <a:ext cx="1424786" cy="426362"/>
            </a:xfrm>
            <a:prstGeom prst="roundRect">
              <a:avLst>
                <a:gd name="adj" fmla="val 32881"/>
              </a:avLst>
            </a:prstGeom>
            <a:solidFill>
              <a:srgbClr val="B6CA9F"/>
            </a:solidFill>
            <a:ln w="25400" cap="flat">
              <a:solidFill>
                <a:srgbClr val="333399"/>
              </a:solidFill>
              <a:prstDash val="solid"/>
              <a:bevel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b="1" i="1" sz="17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Property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2059728" y="12700"/>
              <a:ext cx="1753602" cy="1270000"/>
            </a:xfrm>
            <a:prstGeom prst="roundRect">
              <a:avLst>
                <a:gd name="adj" fmla="val 15000"/>
              </a:avLst>
            </a:prstGeom>
            <a:noFill/>
            <a:ln w="38100" cap="flat">
              <a:solidFill>
                <a:srgbClr val="CDAAA6"/>
              </a:solidFill>
              <a:custDash>
                <a:ds d="200000" sp="200000"/>
              </a:custDash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noAutofit/>
            </a:bodyPr>
            <a:lstStyle>
              <a:lvl1pPr algn="ctr">
                <a:defRPr b="1" i="1" sz="2000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Process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0" y="0"/>
              <a:ext cx="1753601" cy="1270000"/>
            </a:xfrm>
            <a:prstGeom prst="roundRect">
              <a:avLst>
                <a:gd name="adj" fmla="val 15000"/>
              </a:avLst>
            </a:prstGeom>
            <a:noFill/>
            <a:ln w="38100" cap="flat">
              <a:solidFill>
                <a:srgbClr val="BBE0E3"/>
              </a:solidFill>
              <a:custDash>
                <a:ds d="200000" sp="200000"/>
              </a:custDash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noAutofit/>
            </a:bodyPr>
            <a:lstStyle>
              <a:lvl1pPr algn="ctr">
                <a:defRPr b="1" i="1" sz="2000"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Categories</a:t>
              </a:r>
            </a:p>
          </p:txBody>
        </p:sp>
      </p:grpSp>
      <p:sp>
        <p:nvSpPr>
          <p:cNvPr id="272" name="Shape 272"/>
          <p:cNvSpPr/>
          <p:nvPr/>
        </p:nvSpPr>
        <p:spPr>
          <a:xfrm>
            <a:off x="199826" y="5715638"/>
            <a:ext cx="8755807" cy="4978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449262"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00408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“Related Controlled Vocabulary Terms” —-&gt; ONTOLOGY</a:t>
            </a:r>
          </a:p>
        </p:txBody>
      </p:sp>
      <p:sp>
        <p:nvSpPr>
          <p:cNvPr id="273" name="Shape 273"/>
          <p:cNvSpPr/>
          <p:nvPr/>
        </p:nvSpPr>
        <p:spPr>
          <a:xfrm>
            <a:off x="211286" y="852856"/>
            <a:ext cx="8744347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Among the many goals the EUROFLEETS projects have, a very important </a:t>
            </a:r>
            <a:r>
              <a:rPr>
                <a:solidFill>
                  <a:srgbClr val="941100"/>
                </a:solidFill>
              </a:rPr>
              <a:t>task</a:t>
            </a:r>
            <a:r>
              <a:t> is the development of an “</a:t>
            </a:r>
            <a:r>
              <a:t>event log software”</a:t>
            </a:r>
            <a:r>
              <a:t> called </a:t>
            </a:r>
            <a:r>
              <a:rPr>
                <a:solidFill>
                  <a:srgbClr val="941100"/>
                </a:solidFill>
              </a:rPr>
              <a:t>EARS</a:t>
            </a:r>
            <a:r>
              <a:t> (</a:t>
            </a:r>
            <a:r>
              <a:rPr>
                <a:solidFill>
                  <a:srgbClr val="941100"/>
                </a:solidFill>
              </a:rPr>
              <a:t>Eurofleets Automatic Reporting System</a:t>
            </a:r>
            <a:r>
              <a:t>) that enables scientists and operators to record what happens during a survey.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9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9"/>
                            </p:stCondLst>
                            <p:childTnLst>
                              <p:par>
                                <p:cTn id="16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9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8"/>
                            </p:stCondLst>
                            <p:childTnLst>
                              <p:par>
                                <p:cTn id="21" presetClass="entr" nodeType="after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9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97"/>
                            </p:stCondLst>
                            <p:childTnLst>
                              <p:par>
                                <p:cTn id="26" presetClass="entr" nodeType="after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99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9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96"/>
                            </p:stCondLst>
                            <p:childTnLst>
                              <p:par>
                                <p:cTn id="31" presetClass="entr" nodeType="after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95"/>
                            </p:stCondLst>
                            <p:childTnLst>
                              <p:par>
                                <p:cTn id="36" presetClass="entr" nodeType="after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94"/>
                            </p:stCondLst>
                            <p:childTnLst>
                              <p:par>
                                <p:cTn id="41" presetClass="entr" nodeType="after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9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93"/>
                            </p:stCondLst>
                            <p:childTnLst>
                              <p:par>
                                <p:cTn id="46" presetClass="entr" nodeType="after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9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9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992"/>
                            </p:stCondLst>
                            <p:childTnLst>
                              <p:par>
                                <p:cTn id="51" presetClass="entr" nodeType="after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9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9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9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3"/>
      <p:bldP build="whole" bldLvl="1" animBg="1" rev="0" advAuto="0" spid="257" grpId="6"/>
      <p:bldP build="whole" bldLvl="1" animBg="1" rev="0" advAuto="0" spid="258" grpId="7"/>
      <p:bldP build="whole" bldLvl="1" animBg="1" rev="0" advAuto="0" spid="255" grpId="4"/>
      <p:bldP build="whole" bldLvl="1" animBg="1" rev="0" advAuto="0" spid="259" grpId="8"/>
      <p:bldP build="whole" bldLvl="1" animBg="1" rev="0" advAuto="0" spid="272" grpId="12"/>
      <p:bldP build="whole" bldLvl="1" animBg="1" rev="0" advAuto="0" spid="252" grpId="1"/>
      <p:bldP build="whole" bldLvl="1" animBg="1" rev="0" advAuto="0" spid="271" grpId="11"/>
      <p:bldP build="whole" bldLvl="1" animBg="1" rev="0" advAuto="0" spid="256" grpId="5"/>
      <p:bldP build="whole" bldLvl="1" animBg="1" rev="0" advAuto="0" spid="260" grpId="9"/>
      <p:bldP build="whole" bldLvl="1" animBg="1" rev="0" advAuto="0" spid="253" grpId="2"/>
      <p:bldP build="whole" bldLvl="1" animBg="1" rev="0" advAuto="0" spid="261" grpId="1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993" y="640640"/>
            <a:ext cx="7699784" cy="6007713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77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78" name="Shape 278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EARS (Event Codification SensorML)</a:t>
            </a:r>
          </a:p>
        </p:txBody>
      </p:sp>
      <p:sp>
        <p:nvSpPr>
          <p:cNvPr id="279" name="Shape 279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7120367" y="1748944"/>
            <a:ext cx="2010933" cy="563851"/>
          </a:xfrm>
          <a:prstGeom prst="roundRect">
            <a:avLst>
              <a:gd name="adj" fmla="val 24864"/>
            </a:avLst>
          </a:prstGeom>
          <a:solidFill>
            <a:srgbClr val="FFFFFF"/>
          </a:solidFill>
          <a:ln w="25400">
            <a:solidFill>
              <a:srgbClr val="333399"/>
            </a:solidFill>
            <a:bevel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i="1" sz="17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Event History</a:t>
            </a:r>
          </a:p>
        </p:txBody>
      </p:sp>
      <p:sp>
        <p:nvSpPr>
          <p:cNvPr id="281" name="Shape 281"/>
          <p:cNvSpPr/>
          <p:nvPr/>
        </p:nvSpPr>
        <p:spPr>
          <a:xfrm>
            <a:off x="821778" y="3657196"/>
            <a:ext cx="6451173" cy="2590699"/>
          </a:xfrm>
          <a:prstGeom prst="rect">
            <a:avLst/>
          </a:prstGeom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282" name="Shape 282"/>
          <p:cNvSpPr/>
          <p:nvPr/>
        </p:nvSpPr>
        <p:spPr>
          <a:xfrm>
            <a:off x="7120367" y="4739365"/>
            <a:ext cx="1424786" cy="426362"/>
          </a:xfrm>
          <a:prstGeom prst="roundRect">
            <a:avLst>
              <a:gd name="adj" fmla="val 32881"/>
            </a:avLst>
          </a:prstGeom>
          <a:solidFill>
            <a:srgbClr val="FFFFFF"/>
          </a:solidFill>
          <a:ln w="25400">
            <a:solidFill>
              <a:srgbClr val="333399"/>
            </a:solidFill>
            <a:bevel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b="1" i="1" sz="17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Events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351841" y="1557459"/>
            <a:ext cx="4516053" cy="1795104"/>
          </a:xfrm>
          <a:prstGeom prst="roundRect">
            <a:avLst>
              <a:gd name="adj" fmla="val 18093"/>
            </a:avLst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2" name="Shape 72"/>
          <p:cNvSpPr/>
          <p:nvPr/>
        </p:nvSpPr>
        <p:spPr>
          <a:xfrm>
            <a:off x="4416322" y="1323360"/>
            <a:ext cx="525751" cy="52575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3" name="Shape 73"/>
          <p:cNvSpPr/>
          <p:nvPr/>
        </p:nvSpPr>
        <p:spPr>
          <a:xfrm>
            <a:off x="2369132" y="3924376"/>
            <a:ext cx="6194567" cy="1469308"/>
          </a:xfrm>
          <a:prstGeom prst="roundRect">
            <a:avLst>
              <a:gd name="adj" fmla="val 22105"/>
            </a:avLst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4" name="Shape 74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75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76" name="Shape 76"/>
          <p:cNvSpPr/>
          <p:nvPr/>
        </p:nvSpPr>
        <p:spPr>
          <a:xfrm>
            <a:off x="3875522" y="-30249"/>
            <a:ext cx="514373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The Research Vessel Scenario</a:t>
            </a:r>
          </a:p>
        </p:txBody>
      </p:sp>
      <p:sp>
        <p:nvSpPr>
          <p:cNvPr id="77" name="Shape 77"/>
          <p:cNvSpPr/>
          <p:nvPr/>
        </p:nvSpPr>
        <p:spPr>
          <a:xfrm>
            <a:off x="549211" y="1801260"/>
            <a:ext cx="2742119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How We Work …</a:t>
            </a:r>
          </a:p>
        </p:txBody>
      </p:sp>
      <p:sp>
        <p:nvSpPr>
          <p:cNvPr id="78" name="Shape 78"/>
          <p:cNvSpPr/>
          <p:nvPr/>
        </p:nvSpPr>
        <p:spPr>
          <a:xfrm>
            <a:off x="1702064" y="2455011"/>
            <a:ext cx="317853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sp>
        <p:nvSpPr>
          <p:cNvPr id="79" name="Shape 79"/>
          <p:cNvSpPr/>
          <p:nvPr/>
        </p:nvSpPr>
        <p:spPr>
          <a:xfrm>
            <a:off x="2609867" y="4055104"/>
            <a:ext cx="5887365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(Eurofleets2 /SDN) …</a:t>
            </a:r>
          </a:p>
        </p:txBody>
      </p:sp>
      <p:sp>
        <p:nvSpPr>
          <p:cNvPr id="80" name="Shape 80"/>
          <p:cNvSpPr/>
          <p:nvPr/>
        </p:nvSpPr>
        <p:spPr>
          <a:xfrm>
            <a:off x="4403622" y="4659029"/>
            <a:ext cx="4087532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  <p:sp>
        <p:nvSpPr>
          <p:cNvPr id="81" name="Shape 81"/>
          <p:cNvSpPr/>
          <p:nvPr/>
        </p:nvSpPr>
        <p:spPr>
          <a:xfrm>
            <a:off x="4524003" y="1299215"/>
            <a:ext cx="31038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82" name="Shape 82"/>
          <p:cNvSpPr/>
          <p:nvPr/>
        </p:nvSpPr>
        <p:spPr>
          <a:xfrm>
            <a:off x="8234357" y="3622362"/>
            <a:ext cx="525751" cy="52575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3" name="Shape 83"/>
          <p:cNvSpPr/>
          <p:nvPr/>
        </p:nvSpPr>
        <p:spPr>
          <a:xfrm>
            <a:off x="8342038" y="3598217"/>
            <a:ext cx="310389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 sz="28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85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86" name="Shape 286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SensorML and O&amp;M Profiles</a:t>
            </a:r>
          </a:p>
        </p:txBody>
      </p:sp>
      <p:sp>
        <p:nvSpPr>
          <p:cNvPr id="287" name="Shape 287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28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7038" y="717218"/>
            <a:ext cx="4444319" cy="5803757"/>
          </a:xfrm>
          <a:prstGeom prst="rect">
            <a:avLst/>
          </a:prstGeom>
          <a:ln w="12700">
            <a:solidFill>
              <a:srgbClr val="000000"/>
            </a:solidFill>
            <a:bevel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289" name="Shape 289"/>
          <p:cNvSpPr/>
          <p:nvPr/>
        </p:nvSpPr>
        <p:spPr>
          <a:xfrm rot="18513882">
            <a:off x="258978" y="3623664"/>
            <a:ext cx="246036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Document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9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293" name="Shape 293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294" name="Shape 294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295" name="Shape 295"/>
          <p:cNvSpPr/>
          <p:nvPr/>
        </p:nvSpPr>
        <p:spPr>
          <a:xfrm>
            <a:off x="4860553" y="769114"/>
            <a:ext cx="3909896" cy="47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b="1" sz="1300" u="sng">
                <a:solidFill>
                  <a:srgbClr val="007AA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http://www.utm.csic.es/SensorWeb/Descriptions</a:t>
            </a:r>
          </a:p>
        </p:txBody>
      </p:sp>
      <p:pic>
        <p:nvPicPr>
          <p:cNvPr id="296" name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907" y="1352430"/>
            <a:ext cx="8221542" cy="5259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0618" y="419090"/>
            <a:ext cx="6357159" cy="6368551"/>
          </a:xfrm>
          <a:prstGeom prst="rect">
            <a:avLst/>
          </a:prstGeom>
          <a:ln w="3175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00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01" name="Shape 301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02" name="Shape 302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03" name="Shape 303"/>
          <p:cNvSpPr/>
          <p:nvPr/>
        </p:nvSpPr>
        <p:spPr>
          <a:xfrm>
            <a:off x="4860553" y="769114"/>
            <a:ext cx="3909896" cy="47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321468">
              <a:defRPr b="1" sz="1300" u="sng">
                <a:solidFill>
                  <a:srgbClr val="007AA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http://www.utm.csic.es/SensorWeb/Descriptions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0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07" name="Shape 307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08" name="Shape 308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30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49" y="566868"/>
            <a:ext cx="6761759" cy="6156064"/>
          </a:xfrm>
          <a:prstGeom prst="rect">
            <a:avLst/>
          </a:prstGeom>
          <a:ln w="3175">
            <a:miter lim="400000"/>
          </a:ln>
        </p:spPr>
      </p:pic>
      <p:sp>
        <p:nvSpPr>
          <p:cNvPr id="310" name="Shape 310"/>
          <p:cNvSpPr/>
          <p:nvPr/>
        </p:nvSpPr>
        <p:spPr>
          <a:xfrm flipH="1">
            <a:off x="2380910" y="1438749"/>
            <a:ext cx="701112" cy="667109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11" name="Shape 311"/>
          <p:cNvSpPr/>
          <p:nvPr/>
        </p:nvSpPr>
        <p:spPr>
          <a:xfrm flipH="1">
            <a:off x="5137591" y="2754313"/>
            <a:ext cx="701112" cy="667109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12" name="Shape 312"/>
          <p:cNvSpPr/>
          <p:nvPr/>
        </p:nvSpPr>
        <p:spPr>
          <a:xfrm flipH="1">
            <a:off x="5751344" y="3562768"/>
            <a:ext cx="701112" cy="667109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13" name="Shape 313"/>
          <p:cNvSpPr/>
          <p:nvPr/>
        </p:nvSpPr>
        <p:spPr>
          <a:xfrm flipH="1">
            <a:off x="5751344" y="5517684"/>
            <a:ext cx="701112" cy="667109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14" name="Shape 314"/>
          <p:cNvSpPr/>
          <p:nvPr/>
        </p:nvSpPr>
        <p:spPr>
          <a:xfrm>
            <a:off x="3215770" y="1552434"/>
            <a:ext cx="1670013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17AAA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General Info</a:t>
            </a:r>
          </a:p>
        </p:txBody>
      </p:sp>
      <p:sp>
        <p:nvSpPr>
          <p:cNvPr id="315" name="Shape 315"/>
          <p:cNvSpPr/>
          <p:nvPr/>
        </p:nvSpPr>
        <p:spPr>
          <a:xfrm>
            <a:off x="5965597" y="2526866"/>
            <a:ext cx="1232320" cy="439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17AAA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Histories</a:t>
            </a:r>
          </a:p>
        </p:txBody>
      </p:sp>
      <p:sp>
        <p:nvSpPr>
          <p:cNvPr id="316" name="Shape 316"/>
          <p:cNvSpPr/>
          <p:nvPr/>
        </p:nvSpPr>
        <p:spPr>
          <a:xfrm>
            <a:off x="6134548" y="4237454"/>
            <a:ext cx="1200926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17AAA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Location</a:t>
            </a:r>
          </a:p>
        </p:txBody>
      </p:sp>
      <p:sp>
        <p:nvSpPr>
          <p:cNvPr id="317" name="Shape 317"/>
          <p:cNvSpPr/>
          <p:nvPr/>
        </p:nvSpPr>
        <p:spPr>
          <a:xfrm>
            <a:off x="6103154" y="5510106"/>
            <a:ext cx="2880257" cy="80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r">
              <a:defRPr i="1" sz="2400">
                <a:solidFill>
                  <a:srgbClr val="017AAA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Fixed Instruments Composition</a:t>
            </a:r>
          </a:p>
        </p:txBody>
      </p:sp>
      <p:sp>
        <p:nvSpPr>
          <p:cNvPr id="318" name="Shape 318"/>
          <p:cNvSpPr/>
          <p:nvPr/>
        </p:nvSpPr>
        <p:spPr>
          <a:xfrm rot="18513882">
            <a:off x="6589355" y="2976879"/>
            <a:ext cx="1907855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DYNAMIC PARTS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2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22" name="Shape 322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23" name="Shape 323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24" name="Shape 324"/>
          <p:cNvSpPr/>
          <p:nvPr/>
        </p:nvSpPr>
        <p:spPr>
          <a:xfrm>
            <a:off x="5711931" y="911221"/>
            <a:ext cx="2722792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Composition History</a:t>
            </a:r>
          </a:p>
        </p:txBody>
      </p:sp>
      <p:pic>
        <p:nvPicPr>
          <p:cNvPr id="32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1478119"/>
            <a:ext cx="7682783" cy="501941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2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29" name="Shape 329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30" name="Shape 330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31" name="Shape 331"/>
          <p:cNvSpPr/>
          <p:nvPr/>
        </p:nvSpPr>
        <p:spPr>
          <a:xfrm>
            <a:off x="6487037" y="727071"/>
            <a:ext cx="1947686" cy="80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Survey Events</a:t>
            </a:r>
          </a:p>
          <a:p>
            <a: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History</a:t>
            </a:r>
          </a:p>
        </p:txBody>
      </p:sp>
      <p:pic>
        <p:nvPicPr>
          <p:cNvPr id="3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1943" y="1535109"/>
            <a:ext cx="8680114" cy="4800178"/>
          </a:xfrm>
          <a:prstGeom prst="rect">
            <a:avLst/>
          </a:prstGeom>
          <a:ln w="3175">
            <a:miter lim="400000"/>
          </a:ln>
        </p:spPr>
      </p:pic>
      <p:sp>
        <p:nvSpPr>
          <p:cNvPr id="333" name="Shape 333"/>
          <p:cNvSpPr/>
          <p:nvPr/>
        </p:nvSpPr>
        <p:spPr>
          <a:xfrm flipH="1" rot="7828760">
            <a:off x="4582191" y="5369282"/>
            <a:ext cx="701111" cy="667109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3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37" name="Shape 337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38" name="Shape 338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39" name="Shape 339"/>
          <p:cNvSpPr/>
          <p:nvPr/>
        </p:nvSpPr>
        <p:spPr>
          <a:xfrm>
            <a:off x="1982004" y="651141"/>
            <a:ext cx="5971655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Instant - Time  Interval - Survey Observations </a:t>
            </a:r>
          </a:p>
        </p:txBody>
      </p:sp>
      <p:pic>
        <p:nvPicPr>
          <p:cNvPr id="34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0" y="1170319"/>
            <a:ext cx="7487967" cy="5500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43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44" name="Shape 344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45" name="Shape 34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46" name="Shape 346"/>
          <p:cNvSpPr/>
          <p:nvPr/>
        </p:nvSpPr>
        <p:spPr>
          <a:xfrm>
            <a:off x="3370747" y="684083"/>
            <a:ext cx="5332490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Survey O&amp;M profile  for Underway  Data </a:t>
            </a:r>
          </a:p>
        </p:txBody>
      </p:sp>
      <p:pic>
        <p:nvPicPr>
          <p:cNvPr id="34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5712" y="1469018"/>
            <a:ext cx="8092576" cy="490307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5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51" name="Shape 351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52" name="Shape 352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35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71701"/>
            <a:ext cx="6049976" cy="6094790"/>
          </a:xfrm>
          <a:prstGeom prst="rect">
            <a:avLst/>
          </a:prstGeom>
          <a:ln w="3175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3448776" y="684083"/>
            <a:ext cx="5254461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Instant profile O&amp;M  for Underway Data</a:t>
            </a:r>
          </a:p>
        </p:txBody>
      </p:sp>
      <p:sp>
        <p:nvSpPr>
          <p:cNvPr id="355" name="Shape 355"/>
          <p:cNvSpPr/>
          <p:nvPr/>
        </p:nvSpPr>
        <p:spPr>
          <a:xfrm flipH="1">
            <a:off x="5033716" y="6173719"/>
            <a:ext cx="563313" cy="535994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56" name="Shape 356"/>
          <p:cNvSpPr/>
          <p:nvPr/>
        </p:nvSpPr>
        <p:spPr>
          <a:xfrm flipH="1">
            <a:off x="4289089" y="1457523"/>
            <a:ext cx="563313" cy="535994"/>
          </a:xfrm>
          <a:prstGeom prst="rightArrow">
            <a:avLst>
              <a:gd name="adj1" fmla="val 45580"/>
              <a:gd name="adj2" fmla="val 37182"/>
            </a:avLst>
          </a:prstGeom>
          <a:solidFill>
            <a:srgbClr val="017AAA"/>
          </a:solidFill>
          <a:ln w="25400">
            <a:solidFill>
              <a:schemeClr val="accent1"/>
            </a:solidFill>
            <a:bevel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5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60" name="Shape 360"/>
          <p:cNvSpPr/>
          <p:nvPr/>
        </p:nvSpPr>
        <p:spPr>
          <a:xfrm>
            <a:off x="5127400" y="-30249"/>
            <a:ext cx="38918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Vessel Profiles</a:t>
            </a:r>
          </a:p>
        </p:txBody>
      </p:sp>
      <p:sp>
        <p:nvSpPr>
          <p:cNvPr id="361" name="Shape 361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62" name="Shape 362"/>
          <p:cNvSpPr/>
          <p:nvPr/>
        </p:nvSpPr>
        <p:spPr>
          <a:xfrm>
            <a:off x="6695201" y="684083"/>
            <a:ext cx="2008036" cy="43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Relax Schemas</a:t>
            </a:r>
          </a:p>
        </p:txBody>
      </p:sp>
      <p:pic>
        <p:nvPicPr>
          <p:cNvPr id="36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46" y="824736"/>
            <a:ext cx="5847371" cy="5588720"/>
          </a:xfrm>
          <a:prstGeom prst="rect">
            <a:avLst/>
          </a:prstGeom>
          <a:ln>
            <a:solidFill>
              <a:srgbClr val="808080"/>
            </a:solidFill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364" name="Shape 364"/>
          <p:cNvSpPr/>
          <p:nvPr/>
        </p:nvSpPr>
        <p:spPr>
          <a:xfrm>
            <a:off x="3557275" y="2940413"/>
            <a:ext cx="5145962" cy="2997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  <a:r>
              <a:t>- RELAX NG language is very simple, the syntax is intuitive.</a:t>
            </a: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  <a:r>
              <a:t>- Using RelaxNG + Schematron we will apply  ISO/IEC 19757.</a:t>
            </a: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  <a:r>
              <a:t>- RELAX NG schema makes sure that all the required elements and attributes are present, and that some of these have the correct datatype.</a:t>
            </a: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</a:p>
          <a:p>
            <a:pPr algn="just" defTabSz="584200">
              <a:defRPr b="1" sz="1600">
                <a:solidFill>
                  <a:srgbClr val="941100"/>
                </a:solidFill>
                <a:latin typeface="Lato-Semibold"/>
                <a:ea typeface="Lato-Semibold"/>
                <a:cs typeface="Lato-Semibold"/>
                <a:sym typeface="Lato-Semibold"/>
              </a:defRPr>
            </a:pPr>
            <a:r>
              <a:t>- Embedding Schematron rules in RELAX NG is very simple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8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87" name="Shape 87"/>
          <p:cNvSpPr/>
          <p:nvPr/>
        </p:nvSpPr>
        <p:spPr>
          <a:xfrm>
            <a:off x="3875522" y="-30249"/>
            <a:ext cx="514373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The Research Vessel Scenario</a:t>
            </a:r>
          </a:p>
        </p:txBody>
      </p:sp>
      <p:sp>
        <p:nvSpPr>
          <p:cNvPr id="88" name="Shape 88"/>
          <p:cNvSpPr/>
          <p:nvPr/>
        </p:nvSpPr>
        <p:spPr>
          <a:xfrm>
            <a:off x="561138" y="694759"/>
            <a:ext cx="8021723" cy="58994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9" name="Shape 89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How We Work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67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68" name="Shape 368"/>
          <p:cNvSpPr/>
          <p:nvPr/>
        </p:nvSpPr>
        <p:spPr>
          <a:xfrm>
            <a:off x="2316310" y="-30249"/>
            <a:ext cx="670294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Metadata and Data Access Harmonisation</a:t>
            </a:r>
          </a:p>
        </p:txBody>
      </p:sp>
      <p:sp>
        <p:nvSpPr>
          <p:cNvPr id="369" name="Shape 369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37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5451"/>
            <a:ext cx="9144000" cy="368709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/>
          <p:nvPr/>
        </p:nvSpPr>
        <p:spPr>
          <a:xfrm>
            <a:off x="1220528" y="1034301"/>
            <a:ext cx="670294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Two families of standards (ISO - OGC)</a:t>
            </a:r>
          </a:p>
        </p:txBody>
      </p:sp>
      <p:sp>
        <p:nvSpPr>
          <p:cNvPr id="372" name="Shape 372"/>
          <p:cNvSpPr/>
          <p:nvPr/>
        </p:nvSpPr>
        <p:spPr>
          <a:xfrm>
            <a:off x="1632336" y="5272548"/>
            <a:ext cx="6291136" cy="1402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sz="20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Common Data Index </a:t>
            </a:r>
            <a:r>
              <a:rPr>
                <a:solidFill>
                  <a:srgbClr val="011993"/>
                </a:solidFill>
              </a:rPr>
              <a:t>CDI</a:t>
            </a:r>
            <a:r>
              <a:t> (metadata about Data Sets)</a:t>
            </a:r>
          </a:p>
          <a:p>
            <a:pPr algn="ctr">
              <a:defRPr sz="20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Cruise Summary Reports </a:t>
            </a:r>
            <a:r>
              <a:rPr>
                <a:solidFill>
                  <a:srgbClr val="011993"/>
                </a:solidFill>
              </a:rPr>
              <a:t>CSR</a:t>
            </a:r>
            <a:r>
              <a:t> (metadata about Cruises)</a:t>
            </a:r>
          </a:p>
          <a:p>
            <a:pPr algn="ctr">
              <a:defRPr sz="20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what-how-where-when-who-….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75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76" name="Shape 376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Integration with SeaDataNet</a:t>
            </a:r>
          </a:p>
        </p:txBody>
      </p:sp>
      <p:sp>
        <p:nvSpPr>
          <p:cNvPr id="377" name="Shape 377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pic>
        <p:nvPicPr>
          <p:cNvPr id="37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108" y="1945529"/>
            <a:ext cx="8837137" cy="4022339"/>
          </a:xfrm>
          <a:prstGeom prst="rect">
            <a:avLst/>
          </a:prstGeom>
          <a:ln w="3175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310423" y="670446"/>
            <a:ext cx="8523154" cy="1176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algn="r" defTabSz="410765">
              <a:defRPr b="1" sz="2400">
                <a:solidFill>
                  <a:srgbClr val="164F8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Connection</a:t>
            </a:r>
          </a:p>
          <a:p>
            <a:pPr algn="r" defTabSz="410765">
              <a:defRPr b="1" sz="2400">
                <a:solidFill>
                  <a:srgbClr val="164F8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Metadata and Data Sets at NODCs</a:t>
            </a:r>
          </a:p>
          <a:p>
            <a:pPr algn="r" defTabSz="410765">
              <a:defRPr b="1" sz="2400">
                <a:solidFill>
                  <a:srgbClr val="164F8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Common Data Index - O&amp;M - SensorML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92432"/>
            <a:ext cx="9235815" cy="525199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hape 382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8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84" name="Shape 384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Integration with SeaDataNet</a:t>
            </a:r>
          </a:p>
        </p:txBody>
      </p:sp>
      <p:sp>
        <p:nvSpPr>
          <p:cNvPr id="385" name="Shape 38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86" name="Shape 386"/>
          <p:cNvSpPr/>
          <p:nvPr/>
        </p:nvSpPr>
        <p:spPr>
          <a:xfrm>
            <a:off x="310423" y="852695"/>
            <a:ext cx="8523154" cy="439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r" defTabSz="410765">
              <a:defRPr b="1" sz="2400">
                <a:solidFill>
                  <a:srgbClr val="164F8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GeoSeas   (Seismic example)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8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390" name="Shape 390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Integration with SeaDataNet</a:t>
            </a:r>
          </a:p>
        </p:txBody>
      </p:sp>
      <p:sp>
        <p:nvSpPr>
          <p:cNvPr id="391" name="Shape 391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Have …</a:t>
            </a:r>
          </a:p>
        </p:txBody>
      </p:sp>
      <p:sp>
        <p:nvSpPr>
          <p:cNvPr id="392" name="Shape 392"/>
          <p:cNvSpPr/>
          <p:nvPr/>
        </p:nvSpPr>
        <p:spPr>
          <a:xfrm>
            <a:off x="1871662" y="936625"/>
            <a:ext cx="7272338" cy="39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</a:tabLst>
              <a:defRPr b="1" sz="2000">
                <a:solidFill>
                  <a:srgbClr val="006699"/>
                </a:solidFill>
                <a:latin typeface="Bitstream Vera Serif"/>
                <a:ea typeface="Bitstream Vera Serif"/>
                <a:cs typeface="Bitstream Vera Serif"/>
                <a:sym typeface="Bitstream Vera Serif"/>
              </a:defRPr>
            </a:lvl1pPr>
          </a:lstStyle>
          <a:p>
            <a:pPr/>
            <a:r>
              <a:t>Integration with existing SeaDataNet Standards</a:t>
            </a:r>
          </a:p>
        </p:txBody>
      </p:sp>
      <p:pic>
        <p:nvPicPr>
          <p:cNvPr id="393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162" y="1320800"/>
            <a:ext cx="7488238" cy="512286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139700" y="6335712"/>
            <a:ext cx="9004300" cy="523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 defTabSz="449262">
              <a:lnSpc>
                <a:spcPct val="101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  <a:tab pos="7632700" algn="l"/>
                <a:tab pos="8077200" algn="l"/>
                <a:tab pos="8534400" algn="l"/>
                <a:tab pos="8978900" algn="l"/>
              </a:tabLst>
              <a:defRPr>
                <a:solidFill>
                  <a:srgbClr val="006699"/>
                </a:solidFill>
                <a:latin typeface="Bitstream Charter"/>
                <a:ea typeface="Bitstream Charter"/>
                <a:cs typeface="Bitstream Charter"/>
                <a:sym typeface="Bitstream Charter"/>
              </a:defRPr>
            </a:pPr>
            <a:r>
              <a:t>Diviacco, P. et al.</a:t>
            </a:r>
            <a:br/>
            <a:r>
              <a:t>2011 Marine Seismic Metadata for an Integrated European Scale Data Infrastructure</a:t>
            </a:r>
          </a:p>
        </p:txBody>
      </p:sp>
      <p:pic>
        <p:nvPicPr>
          <p:cNvPr id="39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0064" y="4043824"/>
            <a:ext cx="5292840" cy="1708831"/>
          </a:xfrm>
          <a:prstGeom prst="rect">
            <a:avLst/>
          </a:prstGeom>
          <a:ln w="12700">
            <a:solidFill>
              <a:srgbClr val="000000"/>
            </a:solidFill>
            <a:bevel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396" name="Shape 396"/>
          <p:cNvSpPr/>
          <p:nvPr/>
        </p:nvSpPr>
        <p:spPr>
          <a:xfrm>
            <a:off x="5331682" y="1456281"/>
            <a:ext cx="35229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</a:tabLst>
              <a:defRPr sz="34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7" name="Shape 397"/>
          <p:cNvSpPr/>
          <p:nvPr/>
        </p:nvSpPr>
        <p:spPr>
          <a:xfrm>
            <a:off x="6541353" y="2378379"/>
            <a:ext cx="352299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</a:tabLst>
              <a:defRPr sz="34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98" name="Shape 398"/>
          <p:cNvSpPr/>
          <p:nvPr/>
        </p:nvSpPr>
        <p:spPr>
          <a:xfrm>
            <a:off x="8506629" y="4037474"/>
            <a:ext cx="352300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</a:tabLst>
              <a:defRPr sz="34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99" name="Shape 399"/>
          <p:cNvSpPr/>
          <p:nvPr/>
        </p:nvSpPr>
        <p:spPr>
          <a:xfrm>
            <a:off x="1805855" y="4649613"/>
            <a:ext cx="351667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49262">
              <a:lnSpc>
                <a:spcPct val="98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941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88200" algn="l"/>
              </a:tabLst>
              <a:defRPr sz="34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Class="exit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1"/>
      <p:bldP build="whole" bldLvl="1" animBg="1" rev="0" advAuto="0" spid="397" grpId="2"/>
      <p:bldP build="whole" bldLvl="1" animBg="1" rev="0" advAuto="0" spid="395" grpId="3"/>
      <p:bldP build="whole" bldLvl="1" animBg="1" rev="0" advAuto="0" spid="398" grpId="4"/>
      <p:bldP build="whole" bldLvl="1" animBg="1" rev="0" advAuto="0" spid="395" grpId="6"/>
      <p:bldP build="whole" bldLvl="1" animBg="1" rev="0" advAuto="0" spid="399" grpId="5"/>
      <p:bldP build="whole" bldLvl="1" animBg="1" rev="0" advAuto="0" spid="398" grpId="7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0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03" name="Shape 403"/>
          <p:cNvSpPr/>
          <p:nvPr/>
        </p:nvSpPr>
        <p:spPr>
          <a:xfrm>
            <a:off x="1982004" y="-30249"/>
            <a:ext cx="7037250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How to implement  SWE SOS with all this</a:t>
            </a:r>
          </a:p>
        </p:txBody>
      </p:sp>
      <p:sp>
        <p:nvSpPr>
          <p:cNvPr id="404" name="Shape 404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  <p:sp>
        <p:nvSpPr>
          <p:cNvPr id="405" name="Shape 405"/>
          <p:cNvSpPr/>
          <p:nvPr/>
        </p:nvSpPr>
        <p:spPr>
          <a:xfrm>
            <a:off x="339141" y="1633617"/>
            <a:ext cx="8518627" cy="399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90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Allow dynamic content in some parts: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Vessel position (reference for rest of instruments)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Survey Events (complete history, survey history)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</a:p>
          <a:p>
            <a:pPr marL="190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Create Files Onboard and then Populate Content from Vessel to Shore - “Metadata creation as close as possible from the moment of data acquisition”</a:t>
            </a:r>
          </a:p>
          <a:p>
            <a:pPr marL="190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Easy creation for non expert users (non SOS skilled)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Integrated with existing user tools</a:t>
            </a:r>
          </a:p>
          <a:p>
            <a:pPr lvl="2" marL="952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User Logbooks</a:t>
            </a:r>
          </a:p>
          <a:p>
            <a:pPr lvl="2" marL="952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Monitoring systems. Automatic events</a:t>
            </a:r>
          </a:p>
          <a:p>
            <a:pPr lvl="2" marL="952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Maintenance software. Calibration and Instrument Composition</a:t>
            </a:r>
          </a:p>
        </p:txBody>
      </p:sp>
      <p:sp>
        <p:nvSpPr>
          <p:cNvPr id="406" name="Shape 406"/>
          <p:cNvSpPr/>
          <p:nvPr/>
        </p:nvSpPr>
        <p:spPr>
          <a:xfrm>
            <a:off x="339141" y="1044367"/>
            <a:ext cx="4232859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SensorML descriptions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09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10" name="Shape 410"/>
          <p:cNvSpPr/>
          <p:nvPr/>
        </p:nvSpPr>
        <p:spPr>
          <a:xfrm>
            <a:off x="1982004" y="-30249"/>
            <a:ext cx="7037250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How to implement  SWE SOS with all this</a:t>
            </a:r>
          </a:p>
        </p:txBody>
      </p:sp>
      <p:sp>
        <p:nvSpPr>
          <p:cNvPr id="411" name="Shape 411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  <p:sp>
        <p:nvSpPr>
          <p:cNvPr id="412" name="Shape 412"/>
          <p:cNvSpPr/>
          <p:nvPr/>
        </p:nvSpPr>
        <p:spPr>
          <a:xfrm>
            <a:off x="339141" y="1986279"/>
            <a:ext cx="8518627" cy="28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90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Integration with Existing data Acquisition Systems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Maintain as simple as possible systems on board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Avoid Duplicate Data Bases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Allow easy integration of new and non-simple data structures (prototypes)</a:t>
            </a:r>
          </a:p>
          <a:p>
            <a:pPr marL="190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Create Files Onboard and then Populate Content from Vessel to Shore - “Metadata creation as close as possible from the moment of data acquisition”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Data vessel to shore. As less payload possible (Satellite Comm)</a:t>
            </a:r>
          </a:p>
          <a:p>
            <a:pPr lvl="1" marL="571500" indent="-190500">
              <a:spcBef>
                <a:spcPts val="600"/>
              </a:spcBef>
              <a:buSzPct val="100000"/>
              <a:buChar char="•"/>
              <a:defRPr b="1" i="1" sz="1900">
                <a:latin typeface="Lato"/>
                <a:ea typeface="Lato"/>
                <a:cs typeface="Lato"/>
                <a:sym typeface="Lato"/>
              </a:defRPr>
            </a:pPr>
            <a:r>
              <a:t>Harmonisation with Metadata Files (CDI) at NODCs</a:t>
            </a:r>
          </a:p>
        </p:txBody>
      </p:sp>
      <p:sp>
        <p:nvSpPr>
          <p:cNvPr id="413" name="Shape 413"/>
          <p:cNvSpPr/>
          <p:nvPr/>
        </p:nvSpPr>
        <p:spPr>
          <a:xfrm>
            <a:off x="339141" y="1254438"/>
            <a:ext cx="554422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O&amp;M descriptions and Data Access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1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17" name="Shape 417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SWE SOS Service onboard/onshore ? </a:t>
            </a:r>
          </a:p>
        </p:txBody>
      </p:sp>
      <p:sp>
        <p:nvSpPr>
          <p:cNvPr id="418" name="Shape 418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  <p:sp>
        <p:nvSpPr>
          <p:cNvPr id="419" name="Shape 419"/>
          <p:cNvSpPr/>
          <p:nvPr/>
        </p:nvSpPr>
        <p:spPr>
          <a:xfrm>
            <a:off x="657680" y="881875"/>
            <a:ext cx="7467220" cy="27447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defTabSz="410765">
              <a:defRPr sz="1800">
                <a:solidFill>
                  <a:srgbClr val="0365C0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SOS components implemented in close connection with “Ifremer: Data Acquisition Software Proto" (Eurofleets2 wp13. Software and Tools): </a:t>
            </a:r>
          </a:p>
          <a:p>
            <a:pPr defTabSz="410765">
              <a:defRPr b="1" sz="1800">
                <a:solidFill>
                  <a:srgbClr val="0365C0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	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SOS supporting SensorML 2.0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SOS KVP expression: very simple, the syntax is intuitive.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SOS integrated into onboard Data Acquisition Software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Existing Data Acquisition DB and infrastructure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Underway Instruments. RT Data.</a:t>
            </a:r>
          </a:p>
          <a:p>
            <a:pPr marL="172861" indent="-172861" algn="just" defTabSz="410765">
              <a:lnSpc>
                <a:spcPct val="150000"/>
              </a:lnSpc>
              <a:buSzPct val="45000"/>
              <a:buBlip>
                <a:blip r:embed="rId3"/>
              </a:buBlip>
              <a:defRPr b="1">
                <a:latin typeface="Lato"/>
                <a:ea typeface="Lato"/>
                <a:cs typeface="Lato"/>
                <a:sym typeface="Lato"/>
              </a:defRPr>
            </a:pPr>
            <a:r>
              <a:t>Populate Onboard Infrastructure to shore</a:t>
            </a:r>
          </a:p>
        </p:txBody>
      </p:sp>
      <p:pic>
        <p:nvPicPr>
          <p:cNvPr id="420" name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0217" y="3092617"/>
            <a:ext cx="4379037" cy="34613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421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2605" y="3987636"/>
            <a:ext cx="4028685" cy="21665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2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25" name="Shape 425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SWE SOS Service onboard/onshore ? </a:t>
            </a:r>
          </a:p>
        </p:txBody>
      </p:sp>
      <p:pic>
        <p:nvPicPr>
          <p:cNvPr id="42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580" y="793010"/>
            <a:ext cx="7473235" cy="5702972"/>
          </a:xfrm>
          <a:prstGeom prst="rect">
            <a:avLst/>
          </a:prstGeom>
          <a:ln>
            <a:solidFill>
              <a:srgbClr val="808080"/>
            </a:solidFill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427" name="Shape 427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/>
        </p:nvSpPr>
        <p:spPr>
          <a:xfrm>
            <a:off x="213336" y="698503"/>
            <a:ext cx="8793218" cy="589198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bevel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30" name="Shape 430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3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32" name="Shape 432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SWE SOS Service onboard/onshore ? </a:t>
            </a:r>
          </a:p>
        </p:txBody>
      </p:sp>
      <p:sp>
        <p:nvSpPr>
          <p:cNvPr id="433" name="Shape 433"/>
          <p:cNvSpPr/>
          <p:nvPr/>
        </p:nvSpPr>
        <p:spPr>
          <a:xfrm>
            <a:off x="549763" y="884136"/>
            <a:ext cx="4679157" cy="554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 algn="ctr" defTabSz="410765">
              <a:defRPr b="1" sz="1600">
                <a:solidFill>
                  <a:srgbClr val="861001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SOS Prototype at CSIC: Self implementation </a:t>
            </a:r>
            <a:br/>
            <a:r>
              <a:t>(a working evaluation to be used in  Euf2 Proto)</a:t>
            </a:r>
          </a:p>
        </p:txBody>
      </p:sp>
      <p:sp>
        <p:nvSpPr>
          <p:cNvPr id="434" name="Shape 434"/>
          <p:cNvSpPr/>
          <p:nvPr/>
        </p:nvSpPr>
        <p:spPr>
          <a:xfrm>
            <a:off x="7397965" y="6136533"/>
            <a:ext cx="1431293" cy="35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b="1" sz="1800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Data service</a:t>
            </a:r>
          </a:p>
        </p:txBody>
      </p:sp>
      <p:pic>
        <p:nvPicPr>
          <p:cNvPr id="435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36" y="404927"/>
            <a:ext cx="8818618" cy="6123157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1916298" y="1643501"/>
            <a:ext cx="2943685" cy="2445935"/>
          </a:xfrm>
          <a:prstGeom prst="roundRect">
            <a:avLst>
              <a:gd name="adj" fmla="val 14273"/>
            </a:avLst>
          </a:prstGeom>
          <a:ln w="25400">
            <a:solidFill>
              <a:srgbClr val="0365C0"/>
            </a:solidFill>
            <a:miter lim="400000"/>
          </a:ln>
          <a:effectLst>
            <a:outerShdw sx="100000" sy="100000" kx="0" ky="0" algn="b" rotWithShape="0" blurRad="25400" dist="31153" dir="20759976">
              <a:srgbClr val="000000">
                <a:alpha val="66094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7" name="Shape 437"/>
          <p:cNvSpPr/>
          <p:nvPr/>
        </p:nvSpPr>
        <p:spPr>
          <a:xfrm>
            <a:off x="5821173" y="765270"/>
            <a:ext cx="3057438" cy="5533982"/>
          </a:xfrm>
          <a:prstGeom prst="roundRect">
            <a:avLst>
              <a:gd name="adj" fmla="val 15229"/>
            </a:avLst>
          </a:prstGeom>
          <a:ln w="25400">
            <a:solidFill>
              <a:srgbClr val="0365C0"/>
            </a:solidFill>
            <a:miter lim="400000"/>
          </a:ln>
          <a:effectLst>
            <a:outerShdw sx="100000" sy="100000" kx="0" ky="0" algn="b" rotWithShape="0" blurRad="25400" dist="31153" dir="20759976">
              <a:srgbClr val="000000">
                <a:alpha val="66094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8" name="Shape 438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44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442" name="Shape 442"/>
          <p:cNvSpPr/>
          <p:nvPr/>
        </p:nvSpPr>
        <p:spPr>
          <a:xfrm>
            <a:off x="3556000" y="-30249"/>
            <a:ext cx="5463254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SWE SOS Service onboard/onshore ? 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339140" y="1021946"/>
            <a:ext cx="8680114" cy="5194301"/>
            <a:chOff x="0" y="0"/>
            <a:chExt cx="8680112" cy="5194300"/>
          </a:xfrm>
        </p:grpSpPr>
        <p:sp>
          <p:nvSpPr>
            <p:cNvPr id="444" name="Shape 444"/>
            <p:cNvSpPr/>
            <p:nvPr/>
          </p:nvSpPr>
          <p:spPr>
            <a:xfrm>
              <a:off x="101600" y="63500"/>
              <a:ext cx="8476913" cy="4927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584200">
                <a:defRPr b="1" sz="1700">
                  <a:solidFill>
                    <a:srgbClr val="87312B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CAPABILITIES</a:t>
              </a:r>
            </a:p>
            <a:p>
              <a:pPr defTabSz="584200">
                <a:defRPr b="1" i="1" sz="1700" u="sng">
                  <a:solidFill>
                    <a:srgbClr val="314975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t>http://www.utm.csic.es/sos/kvp?service=SOS&amp;request=GetCapabilities</a:t>
              </a:r>
            </a:p>
            <a:p>
              <a:pPr defTabSz="584200">
                <a:defRPr sz="1700">
                  <a:solidFill>
                    <a:srgbClr val="414141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  <a:p>
              <a:pPr defTabSz="584200">
                <a:defRPr b="1" sz="1700">
                  <a:solidFill>
                    <a:srgbClr val="87312B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DESCRIBE SENSOR</a:t>
              </a:r>
            </a:p>
            <a:p>
              <a:pPr defTabSz="584200">
                <a:defRPr b="1" i="1" sz="1700">
                  <a:solidFill>
                    <a:srgbClr val="87312B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t>Navigation System</a:t>
              </a:r>
            </a:p>
            <a:p>
              <a:pPr marL="313266" indent="-313266" defTabSz="584200">
                <a:buClr>
                  <a:srgbClr val="929292"/>
                </a:buClr>
                <a:buSzPct val="60000"/>
                <a:buFont typeface="Zapf Dingbats"/>
                <a:buChar char="★"/>
                <a:defRPr b="1" i="1" sz="1700">
                  <a:solidFill>
                    <a:srgbClr val="314975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rPr u="sng">
                  <a:solidFill>
                    <a:srgbClr val="1155CC"/>
                  </a:solidFill>
                  <a:uFill>
                    <a:solidFill>
                      <a:srgbClr val="1155CC"/>
                    </a:solidFill>
                  </a:uFill>
                </a:rPr>
                <a:t>http://www.utm.csic.es/sos/kvp?service=SOS&amp;request=DescribeSensor&amp;procedure=ID_29SG__NAVIGATION_SYSTEM</a:t>
              </a:r>
            </a:p>
            <a:p>
              <a:pPr defTabSz="584200">
                <a:defRPr b="1" i="1" sz="1700">
                  <a:solidFill>
                    <a:srgbClr val="87312B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t>Weather Station</a:t>
              </a:r>
            </a:p>
            <a:p>
              <a:pPr marL="313266" indent="-313266" defTabSz="584200">
                <a:buClr>
                  <a:srgbClr val="929292"/>
                </a:buClr>
                <a:buSzPct val="60000"/>
                <a:buFont typeface="Zapf Dingbats"/>
                <a:buChar char="❖"/>
                <a:defRPr b="1" i="1" sz="1700">
                  <a:solidFill>
                    <a:srgbClr val="314975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rPr u="sng">
                  <a:solidFill>
                    <a:srgbClr val="1155CC"/>
                  </a:solidFill>
                  <a:uFill>
                    <a:solidFill>
                      <a:srgbClr val="1155CC"/>
                    </a:solidFill>
                  </a:uFill>
                </a:rPr>
                <a:t>http://www.utm.csic.es/sos/kvp?service=SOS&amp;request=DescribeSensor&amp;procedure=ID_29SG_WEATHER_STATION</a:t>
              </a:r>
              <a:endParaRPr u="sng">
                <a:solidFill>
                  <a:srgbClr val="1155CC"/>
                </a:solidFill>
                <a:uFill>
                  <a:solidFill>
                    <a:srgbClr val="1155CC"/>
                  </a:solidFill>
                </a:uFill>
              </a:endParaRPr>
            </a:p>
            <a:p>
              <a:pPr defTabSz="584200">
                <a:defRPr sz="1700">
                  <a:solidFill>
                    <a:srgbClr val="414141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  <a:p>
              <a:pPr defTabSz="584200">
                <a:defRPr b="1" sz="1700">
                  <a:solidFill>
                    <a:srgbClr val="87312B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pPr>
              <a:r>
                <a:t>GET OBSERVATION</a:t>
              </a:r>
            </a:p>
            <a:p>
              <a:pPr defTabSz="584200">
                <a:defRPr b="1" i="1" sz="1700">
                  <a:solidFill>
                    <a:srgbClr val="87312B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t>Navigation System</a:t>
              </a:r>
            </a:p>
            <a:p>
              <a:pPr defTabSz="584200">
                <a:defRPr b="1" i="1" sz="1700">
                  <a:solidFill>
                    <a:srgbClr val="314975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rPr u="sng">
                  <a:solidFill>
                    <a:srgbClr val="1155CC"/>
                  </a:solidFill>
                  <a:uFill>
                    <a:solidFill>
                      <a:srgbClr val="1155CC"/>
                    </a:solidFill>
                  </a:uFill>
                  <a:hlinkClick r:id="rId3" invalidUrl="" action="" tgtFrame="" tooltip="" history="1" highlightClick="0" endSnd="0"/>
                </a:rPr>
                <a:t>http://www.utm.csic.es/sos/kvp?service=SOS&amp;request=GetObservation&amp;procedure=ID_29SG__NAVIGATION_SYSTEM</a:t>
              </a:r>
              <a:r>
                <a:rPr u="sng">
                  <a:solidFill>
                    <a:srgbClr val="1155CC"/>
                  </a:solidFill>
                  <a:uFill>
                    <a:solidFill>
                      <a:srgbClr val="1155CC"/>
                    </a:solidFill>
                  </a:uFill>
                </a:rPr>
                <a:t> </a:t>
              </a:r>
              <a:r>
                <a:rPr>
                  <a:solidFill>
                    <a:srgbClr val="941100"/>
                  </a:solidFill>
                </a:rPr>
                <a:t>Weather Station</a:t>
              </a:r>
            </a:p>
            <a:p>
              <a:pPr defTabSz="584200">
                <a:defRPr b="1" i="1" sz="1700">
                  <a:solidFill>
                    <a:srgbClr val="314975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pPr>
              <a:r>
                <a:rPr u="sng">
                  <a:solidFill>
                    <a:srgbClr val="1155CC"/>
                  </a:solidFill>
                  <a:uFill>
                    <a:solidFill>
                      <a:srgbClr val="1155CC"/>
                    </a:solidFill>
                  </a:uFill>
                  <a:hlinkClick r:id="rId4" invalidUrl="" action="" tgtFrame="" tooltip="" history="1" highlightClick="0" endSnd="0"/>
                </a:rPr>
                <a:t>http://www.utm.csic.es/sos/kvp?service=SOS&amp;request=GetObservation&amp;procedure=ID_29SG_WEATHER_STATION</a:t>
              </a:r>
            </a:p>
          </p:txBody>
        </p:sp>
        <p:pic>
          <p:nvPicPr>
            <p:cNvPr id="443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680113" cy="5194301"/>
            </a:xfrm>
            <a:prstGeom prst="rect">
              <a:avLst/>
            </a:prstGeom>
            <a:effectLst/>
          </p:spPr>
        </p:pic>
      </p:grpSp>
      <p:sp>
        <p:nvSpPr>
          <p:cNvPr id="446" name="Shape 446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In progress 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9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93" name="Shape 93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How We Work …</a:t>
            </a:r>
          </a:p>
        </p:txBody>
      </p:sp>
      <p:sp>
        <p:nvSpPr>
          <p:cNvPr id="94" name="Shape 94"/>
          <p:cNvSpPr/>
          <p:nvPr/>
        </p:nvSpPr>
        <p:spPr>
          <a:xfrm>
            <a:off x="2492065" y="3021329"/>
            <a:ext cx="4840123" cy="8153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48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Research Vessels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818995" y="4302759"/>
            <a:ext cx="3239380" cy="881433"/>
            <a:chOff x="0" y="0"/>
            <a:chExt cx="3239379" cy="881431"/>
          </a:xfrm>
        </p:grpSpPr>
        <p:sp>
          <p:nvSpPr>
            <p:cNvPr id="95" name="Shape 95"/>
            <p:cNvSpPr/>
            <p:nvPr/>
          </p:nvSpPr>
          <p:spPr>
            <a:xfrm>
              <a:off x="1177280" y="0"/>
              <a:ext cx="2062100" cy="3708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800">
                  <a:solidFill>
                    <a:srgbClr val="FF2600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Different Countries</a:t>
              </a:r>
            </a:p>
          </p:txBody>
        </p:sp>
        <p:sp>
          <p:nvSpPr>
            <p:cNvPr id="96" name="Shape 96"/>
            <p:cNvSpPr/>
            <p:nvPr/>
          </p:nvSpPr>
          <p:spPr>
            <a:xfrm>
              <a:off x="0" y="472491"/>
              <a:ext cx="2326018" cy="408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100">
                  <a:solidFill>
                    <a:srgbClr val="FF2600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Regional / Oceanic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90608" y="721511"/>
            <a:ext cx="4170411" cy="2162786"/>
            <a:chOff x="0" y="0"/>
            <a:chExt cx="4170409" cy="2162785"/>
          </a:xfrm>
        </p:grpSpPr>
        <p:sp>
          <p:nvSpPr>
            <p:cNvPr id="98" name="Shape 98"/>
            <p:cNvSpPr/>
            <p:nvPr/>
          </p:nvSpPr>
          <p:spPr>
            <a:xfrm>
              <a:off x="344722" y="1318761"/>
              <a:ext cx="708153" cy="3962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>
                  <a:solidFill>
                    <a:srgbClr val="008F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Crew</a:t>
              </a:r>
            </a:p>
          </p:txBody>
        </p:sp>
        <p:sp>
          <p:nvSpPr>
            <p:cNvPr id="99" name="Shape 99"/>
            <p:cNvSpPr/>
            <p:nvPr/>
          </p:nvSpPr>
          <p:spPr>
            <a:xfrm>
              <a:off x="1221978" y="1715745"/>
              <a:ext cx="1517320" cy="4470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i="1" sz="2300">
                  <a:solidFill>
                    <a:srgbClr val="008F00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lvl1pPr>
            </a:lstStyle>
            <a:p>
              <a:pPr/>
              <a:r>
                <a:t>Technicians</a:t>
              </a:r>
            </a:p>
          </p:txBody>
        </p:sp>
        <p:sp>
          <p:nvSpPr>
            <p:cNvPr id="100" name="Shape 100"/>
            <p:cNvSpPr/>
            <p:nvPr/>
          </p:nvSpPr>
          <p:spPr>
            <a:xfrm>
              <a:off x="1797185" y="1224229"/>
              <a:ext cx="2373225" cy="408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100">
                  <a:solidFill>
                    <a:srgbClr val="008F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Onboard Scientists</a:t>
              </a:r>
            </a:p>
          </p:txBody>
        </p:sp>
        <p:sp>
          <p:nvSpPr>
            <p:cNvPr id="101" name="Shape 101"/>
            <p:cNvSpPr/>
            <p:nvPr/>
          </p:nvSpPr>
          <p:spPr>
            <a:xfrm>
              <a:off x="1111232" y="345440"/>
              <a:ext cx="1931226" cy="320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500">
                  <a:solidFill>
                    <a:srgbClr val="008F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Multilingual / Cultural</a:t>
              </a:r>
            </a:p>
          </p:txBody>
        </p:sp>
        <p:sp>
          <p:nvSpPr>
            <p:cNvPr id="102" name="Shape 102"/>
            <p:cNvSpPr/>
            <p:nvPr/>
          </p:nvSpPr>
          <p:spPr>
            <a:xfrm>
              <a:off x="1936750" y="784257"/>
              <a:ext cx="1402888" cy="3581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i="1" sz="1700">
                  <a:solidFill>
                    <a:srgbClr val="008F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Onshore Users</a:t>
              </a:r>
            </a:p>
          </p:txBody>
        </p:sp>
        <p:sp>
          <p:nvSpPr>
            <p:cNvPr id="103" name="Shape 103"/>
            <p:cNvSpPr/>
            <p:nvPr/>
          </p:nvSpPr>
          <p:spPr>
            <a:xfrm>
              <a:off x="0" y="0"/>
              <a:ext cx="1397597" cy="3581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700">
                  <a:solidFill>
                    <a:srgbClr val="008F00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Data Centres</a:t>
              </a:r>
            </a:p>
          </p:txBody>
        </p:sp>
      </p:grpSp>
      <p:grpSp>
        <p:nvGrpSpPr>
          <p:cNvPr id="109" name="Group 109"/>
          <p:cNvGrpSpPr/>
          <p:nvPr/>
        </p:nvGrpSpPr>
        <p:grpSpPr>
          <a:xfrm>
            <a:off x="5466982" y="3885547"/>
            <a:ext cx="3177167" cy="1880102"/>
            <a:chOff x="0" y="0"/>
            <a:chExt cx="3177165" cy="1880101"/>
          </a:xfrm>
        </p:grpSpPr>
        <p:sp>
          <p:nvSpPr>
            <p:cNvPr id="105" name="Shape 105"/>
            <p:cNvSpPr/>
            <p:nvPr/>
          </p:nvSpPr>
          <p:spPr>
            <a:xfrm>
              <a:off x="0" y="0"/>
              <a:ext cx="1215479" cy="3708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800">
                  <a:solidFill>
                    <a:srgbClr val="94175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Prototypes</a:t>
              </a:r>
            </a:p>
          </p:txBody>
        </p:sp>
        <p:sp>
          <p:nvSpPr>
            <p:cNvPr id="106" name="Shape 106"/>
            <p:cNvSpPr/>
            <p:nvPr/>
          </p:nvSpPr>
          <p:spPr>
            <a:xfrm>
              <a:off x="1544701" y="212742"/>
              <a:ext cx="1632465" cy="408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100">
                  <a:solidFill>
                    <a:srgbClr val="94175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Multi-Sensor</a:t>
              </a:r>
            </a:p>
          </p:txBody>
        </p:sp>
        <p:sp>
          <p:nvSpPr>
            <p:cNvPr id="107" name="Shape 107"/>
            <p:cNvSpPr/>
            <p:nvPr/>
          </p:nvSpPr>
          <p:spPr>
            <a:xfrm>
              <a:off x="0" y="1132273"/>
              <a:ext cx="2090014" cy="3327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1600">
                  <a:solidFill>
                    <a:srgbClr val="94175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Dynamic Composition</a:t>
              </a:r>
            </a:p>
          </p:txBody>
        </p:sp>
        <p:sp>
          <p:nvSpPr>
            <p:cNvPr id="108" name="Shape 108"/>
            <p:cNvSpPr/>
            <p:nvPr/>
          </p:nvSpPr>
          <p:spPr>
            <a:xfrm>
              <a:off x="229096" y="1572761"/>
              <a:ext cx="2631212" cy="3073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941751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Georeferenced (platform/global)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818587" y="1422500"/>
            <a:ext cx="7508703" cy="3519070"/>
            <a:chOff x="0" y="0"/>
            <a:chExt cx="7508701" cy="3519068"/>
          </a:xfrm>
        </p:grpSpPr>
        <p:sp>
          <p:nvSpPr>
            <p:cNvPr id="110" name="Shape 110"/>
            <p:cNvSpPr/>
            <p:nvPr/>
          </p:nvSpPr>
          <p:spPr>
            <a:xfrm>
              <a:off x="483087" y="2420519"/>
              <a:ext cx="879413" cy="535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i="1" sz="2900">
                  <a:solidFill>
                    <a:srgbClr val="FF2600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Fleet</a:t>
              </a:r>
            </a:p>
          </p:txBody>
        </p:sp>
        <p:sp>
          <p:nvSpPr>
            <p:cNvPr id="111" name="Shape 111"/>
            <p:cNvSpPr/>
            <p:nvPr/>
          </p:nvSpPr>
          <p:spPr>
            <a:xfrm>
              <a:off x="0" y="0"/>
              <a:ext cx="927710" cy="5232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i="1" sz="2800">
                  <a:solidFill>
                    <a:srgbClr val="008F00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Users</a:t>
              </a:r>
            </a:p>
          </p:txBody>
        </p:sp>
        <p:sp>
          <p:nvSpPr>
            <p:cNvPr id="112" name="Shape 112"/>
            <p:cNvSpPr/>
            <p:nvPr/>
          </p:nvSpPr>
          <p:spPr>
            <a:xfrm>
              <a:off x="5518497" y="2983128"/>
              <a:ext cx="1990205" cy="535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i="1" sz="2900">
                  <a:solidFill>
                    <a:srgbClr val="941751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Instruments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5267062" y="296168"/>
              <a:ext cx="852679" cy="5232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i="1" sz="2800">
                  <a:solidFill>
                    <a:srgbClr val="FF9300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Data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4105657" y="658011"/>
            <a:ext cx="4692098" cy="2386306"/>
            <a:chOff x="0" y="0"/>
            <a:chExt cx="4692097" cy="2386305"/>
          </a:xfrm>
        </p:grpSpPr>
        <p:sp>
          <p:nvSpPr>
            <p:cNvPr id="115" name="Shape 115"/>
            <p:cNvSpPr/>
            <p:nvPr/>
          </p:nvSpPr>
          <p:spPr>
            <a:xfrm>
              <a:off x="1068057" y="588218"/>
              <a:ext cx="3470435" cy="4724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i="1" sz="2500">
                  <a:solidFill>
                    <a:srgbClr val="FF9300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Heterogeneity (structures)</a:t>
              </a:r>
            </a:p>
          </p:txBody>
        </p:sp>
        <p:sp>
          <p:nvSpPr>
            <p:cNvPr id="116" name="Shape 116"/>
            <p:cNvSpPr/>
            <p:nvPr/>
          </p:nvSpPr>
          <p:spPr>
            <a:xfrm>
              <a:off x="864171" y="1562957"/>
              <a:ext cx="3674320" cy="4089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sz="2100">
                  <a:solidFill>
                    <a:srgbClr val="FF9300"/>
                  </a:solidFill>
                  <a:latin typeface="Lato-Semibold"/>
                  <a:ea typeface="Lato-Semibold"/>
                  <a:cs typeface="Lato-Semibold"/>
                  <a:sym typeface="Lato-Semibold"/>
                </a:defRPr>
              </a:lvl1pPr>
            </a:lstStyle>
            <a:p>
              <a:pPr/>
              <a:r>
                <a:t>Multi parameter &amp;dimensional</a:t>
              </a:r>
            </a:p>
          </p:txBody>
        </p:sp>
        <p:sp>
          <p:nvSpPr>
            <p:cNvPr id="117" name="Shape 117"/>
            <p:cNvSpPr/>
            <p:nvPr/>
          </p:nvSpPr>
          <p:spPr>
            <a:xfrm>
              <a:off x="0" y="0"/>
              <a:ext cx="1944637" cy="4089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100">
                  <a:solidFill>
                    <a:srgbClr val="FF9300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/>
              <a:r>
                <a:t>Big, big Volumes</a:t>
              </a:r>
            </a:p>
          </p:txBody>
        </p:sp>
        <p:sp>
          <p:nvSpPr>
            <p:cNvPr id="118" name="Shape 118"/>
            <p:cNvSpPr/>
            <p:nvPr/>
          </p:nvSpPr>
          <p:spPr>
            <a:xfrm>
              <a:off x="52730" y="2002765"/>
              <a:ext cx="3416466" cy="3835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b="1" i="1" sz="1900">
                  <a:solidFill>
                    <a:srgbClr val="FF9300"/>
                  </a:solidFill>
                  <a:latin typeface="Lato-SemiboldItalic"/>
                  <a:ea typeface="Lato-SemiboldItalic"/>
                  <a:cs typeface="Lato-SemiboldItalic"/>
                  <a:sym typeface="Lato-SemiboldItalic"/>
                </a:defRPr>
              </a:lvl1pPr>
            </a:lstStyle>
            <a:p>
              <a:pPr/>
              <a:r>
                <a:t>Ad-Hoc data acquisition Systems</a:t>
              </a:r>
            </a:p>
          </p:txBody>
        </p:sp>
        <p:sp>
          <p:nvSpPr>
            <p:cNvPr id="119" name="Shape 119"/>
            <p:cNvSpPr/>
            <p:nvPr/>
          </p:nvSpPr>
          <p:spPr>
            <a:xfrm>
              <a:off x="1760962" y="330842"/>
              <a:ext cx="2931136" cy="3581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700">
                  <a:solidFill>
                    <a:srgbClr val="FF9300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pPr/>
              <a:r>
                <a:t>General Purpose (Underway)</a:t>
              </a:r>
            </a:p>
          </p:txBody>
        </p:sp>
      </p:grpSp>
      <p:sp>
        <p:nvSpPr>
          <p:cNvPr id="121" name="Shape 121"/>
          <p:cNvSpPr/>
          <p:nvPr/>
        </p:nvSpPr>
        <p:spPr>
          <a:xfrm>
            <a:off x="3875522" y="-30249"/>
            <a:ext cx="514373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The Research Vessel Scenario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2"/>
      <p:bldP build="whole" bldLvl="1" animBg="1" rev="0" advAuto="0" spid="104" grpId="3"/>
      <p:bldP build="whole" bldLvl="1" animBg="1" rev="0" advAuto="0" spid="120" grpId="4"/>
      <p:bldP build="whole" bldLvl="1" animBg="1" rev="0" advAuto="0" spid="94" grpId="1"/>
      <p:bldP build="whole" bldLvl="1" animBg="1" rev="0" advAuto="0" spid="97" grpId="5"/>
      <p:bldP build="whole" bldLvl="1" animBg="1" rev="0" advAuto="0" spid="109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25" name="Shape 125"/>
          <p:cNvSpPr/>
          <p:nvPr/>
        </p:nvSpPr>
        <p:spPr>
          <a:xfrm>
            <a:off x="3251278" y="-30249"/>
            <a:ext cx="5767976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Harmonisation of Data and Metadata</a:t>
            </a:r>
          </a:p>
        </p:txBody>
      </p:sp>
      <p:sp>
        <p:nvSpPr>
          <p:cNvPr id="126" name="Shape 126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sp>
        <p:nvSpPr>
          <p:cNvPr id="127" name="Shape 127"/>
          <p:cNvSpPr/>
          <p:nvPr/>
        </p:nvSpPr>
        <p:spPr>
          <a:xfrm>
            <a:off x="259199" y="1411347"/>
            <a:ext cx="8742242" cy="471649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8" name="Shape 128"/>
          <p:cNvSpPr/>
          <p:nvPr/>
        </p:nvSpPr>
        <p:spPr>
          <a:xfrm>
            <a:off x="1810314" y="6249070"/>
            <a:ext cx="5227201" cy="34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ctr">
              <a:lnSpc>
                <a:spcPct val="93000"/>
              </a:lnSpc>
              <a:spcBef>
                <a:spcPts val="700"/>
              </a:spcBef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Jeff de La Beaujardière (OceanObs'09)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1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32" name="Shape 132"/>
          <p:cNvSpPr/>
          <p:nvPr/>
        </p:nvSpPr>
        <p:spPr>
          <a:xfrm>
            <a:off x="6682033" y="-30249"/>
            <a:ext cx="2337221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Networking</a:t>
            </a:r>
          </a:p>
        </p:txBody>
      </p:sp>
      <p:sp>
        <p:nvSpPr>
          <p:cNvPr id="133" name="Shape 133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pic>
        <p:nvPicPr>
          <p:cNvPr id="1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86" y="709018"/>
            <a:ext cx="7429428" cy="587095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35" name="Shape 135"/>
          <p:cNvSpPr/>
          <p:nvPr>
            <p:ph type="subTitle" sz="quarter" idx="1"/>
          </p:nvPr>
        </p:nvSpPr>
        <p:spPr>
          <a:xfrm>
            <a:off x="3313114" y="696318"/>
            <a:ext cx="4986300" cy="603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18897" indent="-318897" algn="r" defTabSz="850391">
              <a:spcBef>
                <a:spcPts val="500"/>
              </a:spcBef>
              <a:buClr>
                <a:srgbClr val="000000"/>
              </a:buClr>
              <a:buFont typeface="Arial"/>
              <a:defRPr b="1" sz="2790">
                <a:solidFill>
                  <a:srgbClr val="85200C"/>
                </a:solidFill>
                <a:latin typeface="Ubuntu"/>
                <a:ea typeface="Ubuntu"/>
                <a:cs typeface="Ubuntu"/>
                <a:sym typeface="Ubuntu"/>
              </a:defRPr>
            </a:lvl1pPr>
          </a:lstStyle>
          <a:p>
            <a:pPr/>
            <a:r>
              <a:t>From Source to User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8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grpSp>
        <p:nvGrpSpPr>
          <p:cNvPr id="141" name="Group 141"/>
          <p:cNvGrpSpPr/>
          <p:nvPr/>
        </p:nvGrpSpPr>
        <p:grpSpPr>
          <a:xfrm>
            <a:off x="823706" y="1013917"/>
            <a:ext cx="7710983" cy="5844083"/>
            <a:chOff x="0" y="0"/>
            <a:chExt cx="7710982" cy="5844082"/>
          </a:xfrm>
        </p:grpSpPr>
        <p:pic>
          <p:nvPicPr>
            <p:cNvPr id="140" name="DOC JSORRIBAS000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7279183" cy="52852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10983" cy="5844083"/>
            </a:xfrm>
            <a:prstGeom prst="rect">
              <a:avLst/>
            </a:prstGeom>
            <a:effectLst/>
          </p:spPr>
        </p:pic>
      </p:grpSp>
      <p:sp>
        <p:nvSpPr>
          <p:cNvPr id="142" name="Shape 142"/>
          <p:cNvSpPr/>
          <p:nvPr/>
        </p:nvSpPr>
        <p:spPr>
          <a:xfrm>
            <a:off x="7428908" y="-30249"/>
            <a:ext cx="1590346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Log Books</a:t>
            </a:r>
          </a:p>
        </p:txBody>
      </p:sp>
      <p:sp>
        <p:nvSpPr>
          <p:cNvPr id="143" name="Shape 143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pic>
        <p:nvPicPr>
          <p:cNvPr id="144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38700" y="1921042"/>
            <a:ext cx="1322632" cy="390659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25311" y="2622027"/>
            <a:ext cx="2714179" cy="2044939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6" name="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86860" y="5036706"/>
            <a:ext cx="610416" cy="390660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7" name="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82593" y="2699941"/>
            <a:ext cx="2034847" cy="55115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8" name="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82004" y="2163126"/>
            <a:ext cx="610416" cy="297150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49" name="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86860" y="1726442"/>
            <a:ext cx="2337221" cy="665505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150" name="Shape 150"/>
          <p:cNvSpPr/>
          <p:nvPr/>
        </p:nvSpPr>
        <p:spPr>
          <a:xfrm rot="18513882">
            <a:off x="3287255" y="3866053"/>
            <a:ext cx="246036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DATA QUALITY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roup 154"/>
          <p:cNvGrpSpPr/>
          <p:nvPr/>
        </p:nvGrpSpPr>
        <p:grpSpPr>
          <a:xfrm>
            <a:off x="2142045" y="627567"/>
            <a:ext cx="4814426" cy="6230433"/>
            <a:chOff x="0" y="0"/>
            <a:chExt cx="4814425" cy="6230432"/>
          </a:xfrm>
        </p:grpSpPr>
        <p:pic>
          <p:nvPicPr>
            <p:cNvPr id="153" name="DataSheet-555-Texa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4382626" cy="56716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14426" cy="6230433"/>
            </a:xfrm>
            <a:prstGeom prst="rect">
              <a:avLst/>
            </a:prstGeom>
            <a:effectLst/>
          </p:spPr>
        </p:pic>
      </p:grpSp>
      <p:sp>
        <p:nvSpPr>
          <p:cNvPr id="155" name="Shape 155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5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57" name="Shape 157"/>
          <p:cNvSpPr/>
          <p:nvPr/>
        </p:nvSpPr>
        <p:spPr>
          <a:xfrm>
            <a:off x="4893686" y="-30249"/>
            <a:ext cx="4125568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Good Instrument Descriptions</a:t>
            </a:r>
          </a:p>
        </p:txBody>
      </p:sp>
      <p:sp>
        <p:nvSpPr>
          <p:cNvPr id="158" name="Shape 158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sp>
        <p:nvSpPr>
          <p:cNvPr id="159" name="Shape 159"/>
          <p:cNvSpPr/>
          <p:nvPr/>
        </p:nvSpPr>
        <p:spPr>
          <a:xfrm rot="18513882">
            <a:off x="3287255" y="3866053"/>
            <a:ext cx="246036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DATA QUALITY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116" y="644549"/>
            <a:ext cx="4842077" cy="594909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-2604" y="6717290"/>
            <a:ext cx="9143101" cy="140701"/>
          </a:xfrm>
          <a:prstGeom prst="rect">
            <a:avLst/>
          </a:prstGeom>
          <a:solidFill>
            <a:srgbClr val="00549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63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1" y="520901"/>
            <a:ext cx="8680113" cy="50801"/>
          </a:xfrm>
          <a:prstGeom prst="rect">
            <a:avLst/>
          </a:prstGeom>
          <a:effectLst>
            <a:outerShdw sx="100000" sy="100000" kx="0" ky="0" algn="b" rotWithShape="0" blurRad="38100" dist="57744" dir="5400000">
              <a:srgbClr val="000000">
                <a:alpha val="38000"/>
              </a:srgbClr>
            </a:outerShdw>
          </a:effectLst>
        </p:spPr>
      </p:pic>
      <p:sp>
        <p:nvSpPr>
          <p:cNvPr id="164" name="Shape 164"/>
          <p:cNvSpPr/>
          <p:nvPr/>
        </p:nvSpPr>
        <p:spPr>
          <a:xfrm>
            <a:off x="4893686" y="-30249"/>
            <a:ext cx="4125568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i="1" sz="2400">
                <a:solidFill>
                  <a:srgbClr val="00549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Track Calibration Procedures</a:t>
            </a:r>
          </a:p>
        </p:txBody>
      </p:sp>
      <p:sp>
        <p:nvSpPr>
          <p:cNvPr id="165" name="Shape 165"/>
          <p:cNvSpPr/>
          <p:nvPr/>
        </p:nvSpPr>
        <p:spPr>
          <a:xfrm>
            <a:off x="339141" y="-68349"/>
            <a:ext cx="3285727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i="1" sz="2600">
                <a:solidFill>
                  <a:srgbClr val="94110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/>
            <a:r>
              <a:t>What We Need …</a:t>
            </a:r>
          </a:p>
        </p:txBody>
      </p:sp>
      <p:pic>
        <p:nvPicPr>
          <p:cNvPr id="16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57209" y="4609311"/>
            <a:ext cx="1919015" cy="55115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7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4177" y="2734952"/>
            <a:ext cx="1055955" cy="447041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8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51739" y="1657705"/>
            <a:ext cx="1220831" cy="297150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169" name="page21image26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0"/>
            <a:ext cx="10337800" cy="381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0" y="0"/>
            <a:ext cx="2184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 </a:t>
            </a:r>
          </a:p>
        </p:txBody>
      </p:sp>
      <p:sp>
        <p:nvSpPr>
          <p:cNvPr id="171" name="Shape 171"/>
          <p:cNvSpPr/>
          <p:nvPr/>
        </p:nvSpPr>
        <p:spPr>
          <a:xfrm rot="18513882">
            <a:off x="3287255" y="3866053"/>
            <a:ext cx="246036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FF2600"/>
                </a:solidFill>
                <a:latin typeface="Stencil"/>
                <a:ea typeface="Stencil"/>
                <a:cs typeface="Stencil"/>
                <a:sym typeface="Stencil"/>
              </a:defRPr>
            </a:lvl1pPr>
          </a:lstStyle>
          <a:p>
            <a:pPr/>
            <a:r>
              <a:t>DATA QUALITY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